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861" r:id="rId2"/>
    <p:sldId id="862" r:id="rId3"/>
    <p:sldId id="863" r:id="rId4"/>
    <p:sldId id="872" r:id="rId5"/>
    <p:sldId id="864" r:id="rId6"/>
    <p:sldId id="867" r:id="rId7"/>
    <p:sldId id="873" r:id="rId8"/>
    <p:sldId id="877" r:id="rId9"/>
    <p:sldId id="928" r:id="rId10"/>
    <p:sldId id="929" r:id="rId11"/>
    <p:sldId id="932" r:id="rId12"/>
    <p:sldId id="931" r:id="rId13"/>
    <p:sldId id="868" r:id="rId14"/>
    <p:sldId id="881" r:id="rId15"/>
    <p:sldId id="924" r:id="rId16"/>
    <p:sldId id="904" r:id="rId17"/>
    <p:sldId id="865" r:id="rId18"/>
    <p:sldId id="887" r:id="rId19"/>
    <p:sldId id="886" r:id="rId20"/>
    <p:sldId id="905" r:id="rId21"/>
    <p:sldId id="906" r:id="rId22"/>
    <p:sldId id="888" r:id="rId23"/>
    <p:sldId id="891" r:id="rId24"/>
    <p:sldId id="897" r:id="rId25"/>
    <p:sldId id="889" r:id="rId26"/>
    <p:sldId id="911" r:id="rId27"/>
    <p:sldId id="895" r:id="rId28"/>
    <p:sldId id="892" r:id="rId29"/>
    <p:sldId id="907" r:id="rId30"/>
    <p:sldId id="899" r:id="rId31"/>
    <p:sldId id="900" r:id="rId32"/>
    <p:sldId id="912" r:id="rId33"/>
    <p:sldId id="913" r:id="rId34"/>
    <p:sldId id="917" r:id="rId35"/>
    <p:sldId id="918" r:id="rId36"/>
    <p:sldId id="919" r:id="rId37"/>
    <p:sldId id="866" r:id="rId38"/>
    <p:sldId id="920" r:id="rId39"/>
    <p:sldId id="925" r:id="rId40"/>
    <p:sldId id="916" r:id="rId41"/>
  </p:sldIdLst>
  <p:sldSz cx="9290050" cy="6858000"/>
  <p:notesSz cx="6858000" cy="92964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C00000"/>
    <a:srgbClr val="969694"/>
    <a:srgbClr val="34E207"/>
    <a:srgbClr val="6CD91A"/>
    <a:srgbClr val="0984FF"/>
    <a:srgbClr val="FF5050"/>
    <a:srgbClr val="FF0000"/>
    <a:srgbClr val="E7922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0" autoAdjust="0"/>
    <p:restoredTop sz="87525" autoAdjust="0"/>
  </p:normalViewPr>
  <p:slideViewPr>
    <p:cSldViewPr snapToGrid="0">
      <p:cViewPr varScale="1">
        <p:scale>
          <a:sx n="130" d="100"/>
          <a:sy n="130" d="100"/>
        </p:scale>
        <p:origin x="-1212" y="-78"/>
      </p:cViewPr>
      <p:guideLst>
        <p:guide orient="horz" pos="2160"/>
        <p:guide pos="29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46"/>
    </p:cViewPr>
  </p:sorterViewPr>
  <p:notesViewPr>
    <p:cSldViewPr snapToGrid="0">
      <p:cViewPr varScale="1">
        <p:scale>
          <a:sx n="76" d="100"/>
          <a:sy n="76" d="100"/>
        </p:scale>
        <p:origin x="-3912" y="-112"/>
      </p:cViewPr>
      <p:guideLst>
        <p:guide orient="horz" pos="2233"/>
        <p:guide pos="279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598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2700" y="-95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t" anchorCtr="0" compatLnSpc="1">
            <a:prstTxWarp prst="textNoShape">
              <a:avLst/>
            </a:prstTxWarp>
          </a:bodyPr>
          <a:lstStyle>
            <a:lvl1pPr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-9525"/>
            <a:ext cx="2992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t" anchorCtr="0" compatLnSpc="1">
            <a:prstTxWarp prst="textNoShape">
              <a:avLst/>
            </a:prstTxWarp>
          </a:bodyPr>
          <a:lstStyle>
            <a:lvl1pPr algn="r"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5213" y="688975"/>
            <a:ext cx="4732337" cy="34940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421188"/>
            <a:ext cx="508635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923" tIns="40463" rIns="80923" bIns="404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noProof="0" smtClean="0"/>
              <a:t>Cliquez pour modifier les styles du texte du masque</a:t>
            </a:r>
          </a:p>
          <a:p>
            <a:pPr lvl="1"/>
            <a:r>
              <a:rPr lang="fr-CA" noProof="0" smtClean="0"/>
              <a:t>Deuxième niveau</a:t>
            </a:r>
          </a:p>
          <a:p>
            <a:pPr lvl="2"/>
            <a:r>
              <a:rPr lang="fr-CA" noProof="0" smtClean="0"/>
              <a:t>Troisième niveau</a:t>
            </a:r>
          </a:p>
          <a:p>
            <a:pPr lvl="3"/>
            <a:r>
              <a:rPr lang="fr-CA" noProof="0" smtClean="0"/>
              <a:t>Quatrième niveau</a:t>
            </a:r>
          </a:p>
          <a:p>
            <a:pPr lvl="4"/>
            <a:r>
              <a:rPr lang="fr-CA" noProof="0" smtClean="0"/>
              <a:t>Cinquième niveau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2700" y="884555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b" anchorCtr="0" compatLnSpc="1">
            <a:prstTxWarp prst="textNoShape">
              <a:avLst/>
            </a:prstTxWarp>
          </a:bodyPr>
          <a:lstStyle>
            <a:lvl1pPr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CA" smtClean="0"/>
              <a:t>CTN732 - Systèmes mécaniques du bâtiment</a:t>
            </a:r>
            <a:endParaRPr lang="fr-CA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845550"/>
            <a:ext cx="2992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b" anchorCtr="0" compatLnSpc="1">
            <a:prstTxWarp prst="textNoShape">
              <a:avLst/>
            </a:prstTxWarp>
          </a:bodyPr>
          <a:lstStyle>
            <a:lvl1pPr algn="r"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E9D5422E-B093-43F3-990C-1C9789323B1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6596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81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8355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111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967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8509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850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5422E-B093-43F3-990C-1C9789323B1C}" type="slidenum">
              <a:rPr lang="fr-CA" smtClean="0"/>
              <a:pPr>
                <a:defRPr/>
              </a:pPr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08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8359775" cy="705076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2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2549" y="6543524"/>
            <a:ext cx="619125" cy="3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50" b="0" i="1" smtClean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se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51056"/>
            <a:ext cx="9296400" cy="1806944"/>
          </a:xfrm>
          <a:prstGeom prst="rect">
            <a:avLst/>
          </a:prstGeom>
        </p:spPr>
      </p:pic>
      <p:sp>
        <p:nvSpPr>
          <p:cNvPr id="20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2549" y="6584295"/>
            <a:ext cx="619125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100" b="0" i="0" smtClean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-1" y="6584295"/>
            <a:ext cx="6688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0" dirty="0" smtClean="0">
                <a:solidFill>
                  <a:srgbClr val="FFFFFF"/>
                </a:solidFill>
                <a:latin typeface="+mn-lt"/>
              </a:rPr>
              <a:t>Évaluation de l’effet de coupes forestières sur l’apport en phosphore 2009-2012</a:t>
            </a:r>
            <a:endParaRPr lang="fr-FR" sz="1100" i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Image 4" descr="base_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5051056"/>
            <a:ext cx="9296400" cy="1806944"/>
          </a:xfrm>
          <a:prstGeom prst="rect">
            <a:avLst/>
          </a:prstGeom>
        </p:spPr>
      </p:pic>
      <p:sp>
        <p:nvSpPr>
          <p:cNvPr id="7" name="ZoneTexte 6"/>
          <p:cNvSpPr txBox="1"/>
          <p:nvPr userDrawn="1"/>
        </p:nvSpPr>
        <p:spPr>
          <a:xfrm>
            <a:off x="-1" y="6584295"/>
            <a:ext cx="6688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0" dirty="0" smtClean="0">
                <a:solidFill>
                  <a:srgbClr val="FFFFFF"/>
                </a:solidFill>
                <a:latin typeface="+mn-lt"/>
              </a:rPr>
              <a:t>Évaluation de l’effet de coupes forestières sur l’apport en phosphore 2009-2012</a:t>
            </a:r>
            <a:endParaRPr lang="fr-FR" sz="1100" i="0" dirty="0">
              <a:solidFill>
                <a:srgbClr val="FFFFFF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estinationknowlton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ddep.gouv.qc.ca/eau/eco_aqua/rivieres/annexes.htm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8670925" y="6543524"/>
            <a:ext cx="619125" cy="314476"/>
          </a:xfrm>
        </p:spPr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90" y="3827924"/>
            <a:ext cx="668465" cy="53269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52043" y="3797800"/>
            <a:ext cx="4134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Frédéric </a:t>
            </a:r>
            <a:r>
              <a:rPr lang="fr-FR" sz="1600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Monette</a:t>
            </a:r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fr-FR" sz="1600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ing</a:t>
            </a:r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., </a:t>
            </a:r>
            <a:r>
              <a:rPr lang="fr-FR" sz="1600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Ph.D</a:t>
            </a:r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., STEPPE-ETS</a:t>
            </a:r>
          </a:p>
          <a:p>
            <a:pPr lvl="0" algn="ctr"/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Mathias </a:t>
            </a:r>
            <a:r>
              <a:rPr lang="fr-FR" sz="1600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Glaus</a:t>
            </a:r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fr-FR" sz="1600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ing</a:t>
            </a:r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., </a:t>
            </a:r>
            <a:r>
              <a:rPr lang="fr-FR" sz="1600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Ph.D</a:t>
            </a:r>
            <a:r>
              <a:rPr lang="fr-FR" sz="16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., </a:t>
            </a:r>
            <a:r>
              <a:rPr lang="fr-FR" sz="1600" i="0" dirty="0" smtClean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STEPPE</a:t>
            </a:r>
            <a:r>
              <a:rPr lang="fr-FR" sz="1600" i="0" dirty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-</a:t>
            </a:r>
            <a:r>
              <a:rPr lang="fr-FR" sz="1600" i="0" dirty="0" smtClean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ETS</a:t>
            </a:r>
            <a:endParaRPr lang="fr-FR" sz="1600" i="0" dirty="0">
              <a:solidFill>
                <a:srgbClr val="2F5897">
                  <a:lumMod val="75000"/>
                </a:srgbClr>
              </a:solidFill>
              <a:latin typeface="Century Gothic"/>
            </a:endParaRPr>
          </a:p>
          <a:p>
            <a:pPr lvl="0" algn="ctr"/>
            <a:r>
              <a:rPr lang="fr-FR" sz="1600" i="0" dirty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André </a:t>
            </a:r>
            <a:r>
              <a:rPr lang="fr-FR" sz="1600" i="0" dirty="0" smtClean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P. Plamondon</a:t>
            </a:r>
            <a:r>
              <a:rPr lang="fr-FR" sz="1600" i="0" dirty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, </a:t>
            </a:r>
            <a:r>
              <a:rPr lang="fr-FR" sz="1600" i="0" dirty="0" err="1">
                <a:solidFill>
                  <a:srgbClr val="2F5897">
                    <a:lumMod val="75000"/>
                  </a:srgbClr>
                </a:solidFill>
                <a:latin typeface="Century Gothic"/>
              </a:rPr>
              <a:t>ing</a:t>
            </a:r>
            <a:r>
              <a:rPr lang="fr-FR" sz="1600" i="0" dirty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. f., </a:t>
            </a:r>
            <a:r>
              <a:rPr lang="fr-FR" sz="1600" i="0" dirty="0" err="1">
                <a:solidFill>
                  <a:srgbClr val="2F5897">
                    <a:lumMod val="75000"/>
                  </a:srgbClr>
                </a:solidFill>
                <a:latin typeface="Century Gothic"/>
              </a:rPr>
              <a:t>Ph.D</a:t>
            </a:r>
            <a:r>
              <a:rPr lang="fr-FR" sz="1600" i="0" dirty="0" smtClean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.</a:t>
            </a:r>
            <a:endParaRPr lang="fr-FR" sz="1600" i="0" dirty="0">
              <a:solidFill>
                <a:srgbClr val="2F5897">
                  <a:lumMod val="75000"/>
                </a:srgbClr>
              </a:solidFill>
              <a:latin typeface="Century Gothic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5058" y="5547887"/>
            <a:ext cx="1765726" cy="7974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86316" y="529742"/>
            <a:ext cx="8265618" cy="191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36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Évaluation de l’effet de coupes forestières</a:t>
            </a:r>
            <a:r>
              <a:rPr lang="fr-FR" sz="3600" b="1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sz="36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sur l’apport en phosphore dans les cours d’eau</a:t>
            </a:r>
          </a:p>
        </p:txBody>
      </p:sp>
      <p:cxnSp>
        <p:nvCxnSpPr>
          <p:cNvPr id="14" name="Connecteur droit 13"/>
          <p:cNvCxnSpPr/>
          <p:nvPr/>
        </p:nvCxnSpPr>
        <p:spPr bwMode="auto">
          <a:xfrm flipH="1">
            <a:off x="267392" y="2660298"/>
            <a:ext cx="8703467" cy="1"/>
          </a:xfrm>
          <a:prstGeom prst="line">
            <a:avLst/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578657" y="2891124"/>
            <a:ext cx="80809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Programme de mise en valeur des ressources du milieu forestier (Volet I, Type 3)</a:t>
            </a:r>
          </a:p>
          <a:p>
            <a:pPr algn="ctr"/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Ministère des Ressources naturelles (MRN</a:t>
            </a:r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)</a:t>
            </a:r>
            <a:endParaRPr lang="fr-FR" sz="16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410540" y="2452403"/>
            <a:ext cx="1446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[2009-2012]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0247" y="5363468"/>
            <a:ext cx="1666955" cy="9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56034" y="463296"/>
          <a:ext cx="869289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8"/>
                <a:gridCol w="1024128"/>
                <a:gridCol w="1121664"/>
                <a:gridCol w="4413504"/>
                <a:gridCol w="1219201"/>
              </a:tblGrid>
              <a:tr h="455224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bg1"/>
                          </a:solidFill>
                        </a:rPr>
                        <a:t>Secteur</a:t>
                      </a:r>
                      <a:endParaRPr lang="fr-CA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Bassin versant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Superficie (ha)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Type de coupe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(% AÉC)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012517"/>
              </p:ext>
            </p:extLst>
          </p:nvPr>
        </p:nvGraphicFramePr>
        <p:xfrm>
          <a:off x="243839" y="998784"/>
          <a:ext cx="86929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85"/>
                <a:gridCol w="1011936"/>
                <a:gridCol w="1109472"/>
                <a:gridCol w="4413504"/>
                <a:gridCol w="12192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err="1" smtClean="0">
                          <a:solidFill>
                            <a:schemeClr val="tx1"/>
                          </a:solidFill>
                        </a:rPr>
                        <a:t>Ouareau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TA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30,8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Coupe Progressive d’ensemencement </a:t>
                      </a:r>
                    </a:p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(≈ </a:t>
                      </a:r>
                      <a:r>
                        <a:rPr lang="fr-CA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CPRS</a:t>
                      </a:r>
                      <a:r>
                        <a:rPr lang="fr-CA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avec arbres semenciers)</a:t>
                      </a:r>
                    </a:p>
                    <a:p>
                      <a:pPr algn="ctr"/>
                      <a:r>
                        <a:rPr lang="fr-CA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(ou coupe progressive irrégulière)</a:t>
                      </a:r>
                      <a:endParaRPr lang="fr-CA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fr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err="1" smtClean="0">
                          <a:solidFill>
                            <a:schemeClr val="tx1"/>
                          </a:solidFill>
                        </a:rPr>
                        <a:t>Ouareau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A1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6,7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149768" y="1792224"/>
            <a:ext cx="9140282" cy="4308285"/>
            <a:chOff x="149768" y="1792224"/>
            <a:chExt cx="9140282" cy="4308285"/>
          </a:xfrm>
        </p:grpSpPr>
        <p:pic>
          <p:nvPicPr>
            <p:cNvPr id="1026" name="Picture 2" descr="C:\Documents and Settings\appla\Mes documents\ANDRÉ\CONFÉRENCES\ST-DONAT 11-12 juillet 2014\Photos Monette\coupe 90%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37426" y="1792224"/>
              <a:ext cx="3389838" cy="2542379"/>
            </a:xfrm>
            <a:prstGeom prst="rect">
              <a:avLst/>
            </a:prstGeom>
            <a:noFill/>
          </p:spPr>
        </p:pic>
        <p:sp>
          <p:nvSpPr>
            <p:cNvPr id="9" name="ZoneTexte 8"/>
            <p:cNvSpPr txBox="1"/>
            <p:nvPr/>
          </p:nvSpPr>
          <p:spPr>
            <a:xfrm>
              <a:off x="4681728" y="2584704"/>
              <a:ext cx="2950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400" b="1" i="0" dirty="0" smtClean="0">
                  <a:solidFill>
                    <a:srgbClr val="FFFF00"/>
                  </a:solidFill>
                  <a:latin typeface="+mn-lt"/>
                </a:rPr>
                <a:t>Coupe progressive </a:t>
              </a:r>
            </a:p>
            <a:p>
              <a:pPr algn="ctr"/>
              <a:r>
                <a:rPr lang="fr-CA" sz="1400" b="1" i="0" dirty="0" smtClean="0">
                  <a:solidFill>
                    <a:srgbClr val="FFFF00"/>
                  </a:solidFill>
                  <a:latin typeface="+mn-lt"/>
                </a:rPr>
                <a:t>d’ensemencement 90 %</a:t>
              </a:r>
            </a:p>
          </p:txBody>
        </p:sp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" t="463" r="7464" b="5224"/>
            <a:stretch/>
          </p:blipFill>
          <p:spPr bwMode="auto">
            <a:xfrm>
              <a:off x="149768" y="2499359"/>
              <a:ext cx="4207150" cy="3318213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2" descr="C:\Documents and Settings\appla\Mes documents\ANDRÉ\CONFÉRENCES\ST-DONAT 11-12 juillet 2014\Photos Monette\coupe 60%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95128" y="3554317"/>
              <a:ext cx="3394922" cy="2546192"/>
            </a:xfrm>
            <a:prstGeom prst="rect">
              <a:avLst/>
            </a:prstGeom>
            <a:noFill/>
          </p:spPr>
        </p:pic>
        <p:sp>
          <p:nvSpPr>
            <p:cNvPr id="13" name="ZoneTexte 12"/>
            <p:cNvSpPr txBox="1"/>
            <p:nvPr/>
          </p:nvSpPr>
          <p:spPr>
            <a:xfrm>
              <a:off x="6437376" y="4133088"/>
              <a:ext cx="22926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1400" b="1" i="0" dirty="0" smtClean="0">
                  <a:solidFill>
                    <a:srgbClr val="FFFF00"/>
                  </a:solidFill>
                  <a:latin typeface="+mn-lt"/>
                </a:rPr>
                <a:t>Coupe progressive </a:t>
              </a:r>
            </a:p>
            <a:p>
              <a:pPr algn="ctr"/>
              <a:r>
                <a:rPr lang="fr-CA" sz="1400" b="1" i="0" dirty="0" smtClean="0">
                  <a:solidFill>
                    <a:srgbClr val="FFFF00"/>
                  </a:solidFill>
                  <a:latin typeface="+mn-lt"/>
                </a:rPr>
                <a:t>d’ensemencement 60 %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412358"/>
              </p:ext>
            </p:extLst>
          </p:nvPr>
        </p:nvGraphicFramePr>
        <p:xfrm>
          <a:off x="256035" y="185778"/>
          <a:ext cx="891688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602"/>
                <a:gridCol w="872532"/>
                <a:gridCol w="1147348"/>
                <a:gridCol w="4791511"/>
                <a:gridCol w="1306895"/>
              </a:tblGrid>
              <a:tr h="455224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bg1"/>
                          </a:solidFill>
                        </a:rPr>
                        <a:t>Secteur</a:t>
                      </a:r>
                      <a:endParaRPr lang="fr-CA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Bassin versant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Superficie (ha)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Type de coupe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Récolte</a:t>
                      </a:r>
                      <a:br>
                        <a:rPr lang="fr-CA" sz="1200" dirty="0" smtClean="0"/>
                      </a:br>
                      <a:r>
                        <a:rPr lang="fr-CA" sz="1200" dirty="0" smtClean="0"/>
                        <a:t>ha (% AÉC)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36" y="1609988"/>
            <a:ext cx="4331493" cy="2401824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 bwMode="auto">
          <a:xfrm rot="16200000" flipH="1">
            <a:off x="1353312" y="1112370"/>
            <a:ext cx="755904" cy="487680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e 12"/>
          <p:cNvGrpSpPr/>
          <p:nvPr/>
        </p:nvGrpSpPr>
        <p:grpSpPr>
          <a:xfrm>
            <a:off x="709792" y="4066032"/>
            <a:ext cx="7875890" cy="2791968"/>
            <a:chOff x="709792" y="4066032"/>
            <a:chExt cx="7875890" cy="2791968"/>
          </a:xfrm>
        </p:grpSpPr>
        <p:pic>
          <p:nvPicPr>
            <p:cNvPr id="2051" name="Picture 3" descr="C:\Documents and Settings\appla\Mes documents\ANDRÉ\CONFÉRENCES\ST-DONAT 11-12 juillet 2014\Photos Monette\coupe jardinage 35%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32784" y="4084320"/>
              <a:ext cx="3052898" cy="2773680"/>
            </a:xfrm>
            <a:prstGeom prst="rect">
              <a:avLst/>
            </a:prstGeom>
            <a:noFill/>
          </p:spPr>
        </p:pic>
        <p:sp>
          <p:nvSpPr>
            <p:cNvPr id="10" name="ZoneTexte 9"/>
            <p:cNvSpPr txBox="1"/>
            <p:nvPr/>
          </p:nvSpPr>
          <p:spPr>
            <a:xfrm>
              <a:off x="6231615" y="5571744"/>
              <a:ext cx="1895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i="0" dirty="0" smtClean="0">
                  <a:solidFill>
                    <a:srgbClr val="FFFF00"/>
                  </a:solidFill>
                  <a:latin typeface="+mn-lt"/>
                </a:rPr>
                <a:t>Jardinage 35 %</a:t>
              </a:r>
            </a:p>
          </p:txBody>
        </p:sp>
        <p:pic>
          <p:nvPicPr>
            <p:cNvPr id="1026" name="Picture 2" descr="C:\Documents and Settings\appla\Mes documents\ANDRÉ\CONFÉRENCES\ST-DONAT 11-12 juillet 2014\Photos Monette\coupe 75%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792" y="4066032"/>
              <a:ext cx="3722624" cy="2791968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963168" y="4998720"/>
              <a:ext cx="2840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i="0" dirty="0" smtClean="0">
                  <a:solidFill>
                    <a:srgbClr val="FFFF00"/>
                  </a:solidFill>
                  <a:latin typeface="+mn-lt"/>
                </a:rPr>
                <a:t>Exemple: Coupe ensemencement 75 %</a:t>
              </a:r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655864"/>
              </p:ext>
            </p:extLst>
          </p:nvPr>
        </p:nvGraphicFramePr>
        <p:xfrm>
          <a:off x="4403204" y="1635344"/>
          <a:ext cx="4806733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672"/>
                <a:gridCol w="866399"/>
                <a:gridCol w="842662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AIRE ÉQUIVALENTE DE COUPE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tx1"/>
                          </a:solidFill>
                        </a:rPr>
                        <a:t>Aire coupée</a:t>
                      </a:r>
                      <a:endParaRPr lang="fr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tx1"/>
                          </a:solidFill>
                        </a:rPr>
                        <a:t>Aire </a:t>
                      </a:r>
                      <a:r>
                        <a:rPr lang="fr-CA" sz="1200" dirty="0" err="1" smtClean="0">
                          <a:solidFill>
                            <a:schemeClr val="tx1"/>
                          </a:solidFill>
                        </a:rPr>
                        <a:t>équiv</a:t>
                      </a:r>
                      <a:r>
                        <a:rPr lang="fr-CA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fr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Si...  </a:t>
                      </a:r>
                      <a:r>
                        <a:rPr lang="fr-CA" sz="1400" b="1" dirty="0" smtClean="0">
                          <a:solidFill>
                            <a:srgbClr val="008000"/>
                          </a:solidFill>
                        </a:rPr>
                        <a:t>CPRS</a:t>
                      </a:r>
                      <a:r>
                        <a:rPr lang="fr-CA" sz="1400" b="1" baseline="0" dirty="0" smtClean="0">
                          <a:solidFill>
                            <a:srgbClr val="008000"/>
                          </a:solidFill>
                        </a:rPr>
                        <a:t> (coupe de référence)</a:t>
                      </a:r>
                      <a:endParaRPr lang="fr-CA" sz="14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34 ha</a:t>
                      </a:r>
                      <a:endParaRPr lang="fr-CA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34 ha</a:t>
                      </a:r>
                      <a:endParaRPr lang="fr-CA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CA" sz="1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CPE sur 25 % de </a:t>
                      </a:r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34 ha </a:t>
                      </a:r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CA" sz="1400" dirty="0" smtClean="0">
                          <a:solidFill>
                            <a:srgbClr val="C00000"/>
                          </a:solidFill>
                          <a:latin typeface="Calibri"/>
                        </a:rPr>
                        <a:t>≈référence</a:t>
                      </a:r>
                      <a:r>
                        <a:rPr lang="fr-CA" sz="1400" dirty="0" smtClean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8,5 ha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8,5 ha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CJ sur 75 % de </a:t>
                      </a:r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34 ha </a:t>
                      </a:r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CA" sz="1400" u="sng" dirty="0" smtClean="0">
                          <a:solidFill>
                            <a:schemeClr val="tx1"/>
                          </a:solidFill>
                        </a:rPr>
                        <a:t>TREC = 0,35</a:t>
                      </a:r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(équivalent 25,5</a:t>
                      </a:r>
                      <a:r>
                        <a:rPr lang="fr-CA" sz="1400" baseline="0" dirty="0" smtClean="0">
                          <a:solidFill>
                            <a:schemeClr val="tx1"/>
                          </a:solidFill>
                        </a:rPr>
                        <a:t> ha x 0,35)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25,5 ha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8,9 ha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rgbClr val="002060"/>
                          </a:solidFill>
                        </a:rPr>
                        <a:t>Aire équivalente à CPRS</a:t>
                      </a:r>
                    </a:p>
                    <a:p>
                      <a:r>
                        <a:rPr lang="fr-CA" sz="1400" b="1" dirty="0" smtClean="0">
                          <a:solidFill>
                            <a:srgbClr val="002060"/>
                          </a:solidFill>
                        </a:rPr>
                        <a:t>17,4 ha/79,1 ha = 22</a:t>
                      </a:r>
                      <a:r>
                        <a:rPr lang="fr-CA" sz="1400" b="1" baseline="0" dirty="0" smtClean="0">
                          <a:solidFill>
                            <a:srgbClr val="002060"/>
                          </a:solidFill>
                        </a:rPr>
                        <a:t> %</a:t>
                      </a:r>
                      <a:endParaRPr lang="fr-CA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400" b="1" dirty="0" smtClean="0">
                          <a:solidFill>
                            <a:srgbClr val="002060"/>
                          </a:solidFill>
                        </a:rPr>
                        <a:t>Total =</a:t>
                      </a:r>
                      <a:endParaRPr lang="fr-CA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400" b="1" dirty="0" smtClean="0">
                          <a:solidFill>
                            <a:srgbClr val="002060"/>
                          </a:solidFill>
                        </a:rPr>
                        <a:t>17,4 ha</a:t>
                      </a:r>
                      <a:endParaRPr lang="fr-CA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04100"/>
              </p:ext>
            </p:extLst>
          </p:nvPr>
        </p:nvGraphicFramePr>
        <p:xfrm>
          <a:off x="256031" y="611538"/>
          <a:ext cx="891689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626"/>
                <a:gridCol w="860511"/>
                <a:gridCol w="1147348"/>
                <a:gridCol w="4791512"/>
                <a:gridCol w="13068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Cenelle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E1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79,1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rgbClr val="00B050"/>
                          </a:solidFill>
                        </a:rPr>
                        <a:t>CPE:</a:t>
                      </a:r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 Coupe Progressive d’ensemencement sur </a:t>
                      </a:r>
                      <a:r>
                        <a:rPr lang="fr-CA" sz="1200" b="1" dirty="0" smtClean="0">
                          <a:solidFill>
                            <a:srgbClr val="C00000"/>
                          </a:solidFill>
                        </a:rPr>
                        <a:t>25 % de l’aire</a:t>
                      </a:r>
                    </a:p>
                    <a:p>
                      <a:pPr algn="ctr"/>
                      <a:r>
                        <a:rPr lang="fr-CA" sz="1200" b="1" dirty="0" smtClean="0">
                          <a:solidFill>
                            <a:srgbClr val="00B050"/>
                          </a:solidFill>
                        </a:rPr>
                        <a:t>CJ: </a:t>
                      </a:r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Coupe de jardinage </a:t>
                      </a:r>
                      <a:r>
                        <a:rPr lang="fr-CA" sz="1200" b="0" baseline="0" dirty="0" smtClean="0">
                          <a:solidFill>
                            <a:schemeClr val="tx1"/>
                          </a:solidFill>
                        </a:rPr>
                        <a:t> - extraction </a:t>
                      </a:r>
                      <a:r>
                        <a:rPr lang="fr-CA" sz="1200" b="1" baseline="0" dirty="0" smtClean="0">
                          <a:solidFill>
                            <a:srgbClr val="C00000"/>
                          </a:solidFill>
                        </a:rPr>
                        <a:t>35 % du volume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tx1"/>
                          </a:solidFill>
                        </a:rPr>
                        <a:t>34 ha (22 %)</a:t>
                      </a:r>
                      <a:endParaRPr lang="fr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Cenelle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E2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47,7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rgbClr val="00B050"/>
                          </a:solidFill>
                        </a:rPr>
                        <a:t>CPRS: </a:t>
                      </a:r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Coupe protection régénération et sols 25 % de l’aire</a:t>
                      </a:r>
                    </a:p>
                    <a:p>
                      <a:pPr algn="ctr"/>
                      <a:r>
                        <a:rPr lang="fr-CA" sz="1200" b="1" dirty="0" smtClean="0">
                          <a:solidFill>
                            <a:srgbClr val="00B050"/>
                          </a:solidFill>
                        </a:rPr>
                        <a:t>CJ: </a:t>
                      </a:r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Coupe de jardinage </a:t>
                      </a:r>
                      <a:r>
                        <a:rPr lang="fr-CA" sz="1200" b="0" baseline="0" dirty="0" smtClean="0">
                          <a:solidFill>
                            <a:schemeClr val="tx1"/>
                          </a:solidFill>
                        </a:rPr>
                        <a:t> - extraction 24 % du volume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tx1"/>
                          </a:solidFill>
                        </a:rPr>
                        <a:t>9,9 ha (10,6 %)</a:t>
                      </a:r>
                      <a:endParaRPr lang="fr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6" name="Connecteur droit avec flèche 15"/>
          <p:cNvCxnSpPr/>
          <p:nvPr/>
        </p:nvCxnSpPr>
        <p:spPr bwMode="auto">
          <a:xfrm rot="10800000" flipV="1">
            <a:off x="7254240" y="892914"/>
            <a:ext cx="1292352" cy="865632"/>
          </a:xfrm>
          <a:prstGeom prst="straightConnector1">
            <a:avLst/>
          </a:prstGeom>
          <a:noFill/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56034" y="463296"/>
          <a:ext cx="869289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8"/>
                <a:gridCol w="1024128"/>
                <a:gridCol w="1121664"/>
                <a:gridCol w="4413504"/>
                <a:gridCol w="1219201"/>
              </a:tblGrid>
              <a:tr h="455224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bg1"/>
                          </a:solidFill>
                        </a:rPr>
                        <a:t>Secteur</a:t>
                      </a:r>
                      <a:endParaRPr lang="fr-CA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Bassin versant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Superficie (ha)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Type de coupe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(% AÉC)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68224" y="986592"/>
          <a:ext cx="87172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011936"/>
                <a:gridCol w="1121664"/>
                <a:gridCol w="4425696"/>
                <a:gridCol w="12435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err="1" smtClean="0">
                          <a:solidFill>
                            <a:schemeClr val="tx1"/>
                          </a:solidFill>
                        </a:rPr>
                        <a:t>Baribeau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F1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42,0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Coupe de jardinage </a:t>
                      </a:r>
                      <a:r>
                        <a:rPr lang="fr-CA" sz="1200" b="0" baseline="0" dirty="0" smtClean="0">
                          <a:solidFill>
                            <a:schemeClr val="tx1"/>
                          </a:solidFill>
                        </a:rPr>
                        <a:t> - extraction 50 % du volume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0" baseline="0" dirty="0" smtClean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fr-CA" sz="1200" b="1" baseline="0" dirty="0" smtClean="0">
                          <a:solidFill>
                            <a:srgbClr val="002060"/>
                          </a:solidFill>
                        </a:rPr>
                        <a:t>TREC entre 0,35 et 1,00 </a:t>
                      </a:r>
                      <a:r>
                        <a:rPr lang="fr-CA" sz="1200" b="1" baseline="0" dirty="0" smtClean="0">
                          <a:solidFill>
                            <a:srgbClr val="002060"/>
                          </a:solidFill>
                          <a:latin typeface="Calibri"/>
                        </a:rPr>
                        <a:t>≈ 0,49</a:t>
                      </a:r>
                      <a:r>
                        <a:rPr lang="fr-CA" sz="1200" b="0" baseline="0" dirty="0" smtClean="0">
                          <a:solidFill>
                            <a:srgbClr val="002060"/>
                          </a:solidFill>
                          <a:latin typeface="Calibri"/>
                        </a:rPr>
                        <a:t>)</a:t>
                      </a:r>
                      <a:endParaRPr lang="fr-CA" sz="1200" b="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fr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64" y="2548129"/>
            <a:ext cx="4503470" cy="3553196"/>
          </a:xfrm>
          <a:prstGeom prst="rect">
            <a:avLst/>
          </a:prstGeom>
        </p:spPr>
      </p:pic>
      <p:pic>
        <p:nvPicPr>
          <p:cNvPr id="1026" name="Picture 2" descr="C:\Documents and Settings\appla\Mes documents\ANDRÉ\CONFÉRENCES\ST-DONAT 11-12 juillet 2014\Photos Monette\coupe jardin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271" y="1545486"/>
            <a:ext cx="4721571" cy="3122803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766560" y="2182368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i="0" dirty="0" smtClean="0">
                <a:solidFill>
                  <a:srgbClr val="FFFF00"/>
                </a:solidFill>
                <a:latin typeface="+mn-lt"/>
              </a:rPr>
              <a:t>Coupe jardinage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ÉCHANTILLONNAGE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458567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er 5"/>
          <p:cNvGrpSpPr/>
          <p:nvPr/>
        </p:nvGrpSpPr>
        <p:grpSpPr>
          <a:xfrm>
            <a:off x="572031" y="1548241"/>
            <a:ext cx="2200302" cy="2070215"/>
            <a:chOff x="458259" y="1164969"/>
            <a:chExt cx="2050492" cy="1768667"/>
          </a:xfrm>
        </p:grpSpPr>
        <p:grpSp>
          <p:nvGrpSpPr>
            <p:cNvPr id="15" name="Grouper 14"/>
            <p:cNvGrpSpPr/>
            <p:nvPr/>
          </p:nvGrpSpPr>
          <p:grpSpPr>
            <a:xfrm>
              <a:off x="458259" y="1164969"/>
              <a:ext cx="2050492" cy="1768667"/>
              <a:chOff x="582075" y="1561117"/>
              <a:chExt cx="2050492" cy="1768667"/>
            </a:xfrm>
          </p:grpSpPr>
          <p:sp>
            <p:nvSpPr>
              <p:cNvPr id="16" name="Forme libre 15"/>
              <p:cNvSpPr/>
              <p:nvPr/>
            </p:nvSpPr>
            <p:spPr>
              <a:xfrm flipH="1">
                <a:off x="1683225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781717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orme libre 17"/>
              <p:cNvSpPr/>
              <p:nvPr/>
            </p:nvSpPr>
            <p:spPr>
              <a:xfrm>
                <a:off x="1086868" y="1732775"/>
                <a:ext cx="153974" cy="1179320"/>
              </a:xfrm>
              <a:custGeom>
                <a:avLst/>
                <a:gdLst>
                  <a:gd name="connsiteX0" fmla="*/ 43240 w 381031"/>
                  <a:gd name="connsiteY0" fmla="*/ 0 h 1337487"/>
                  <a:gd name="connsiteX1" fmla="*/ 2705 w 381031"/>
                  <a:gd name="connsiteY1" fmla="*/ 337749 h 1337487"/>
                  <a:gd name="connsiteX2" fmla="*/ 110798 w 381031"/>
                  <a:gd name="connsiteY2" fmla="*/ 553909 h 1337487"/>
                  <a:gd name="connsiteX3" fmla="*/ 137821 w 381031"/>
                  <a:gd name="connsiteY3" fmla="*/ 661988 h 1337487"/>
                  <a:gd name="connsiteX4" fmla="*/ 164845 w 381031"/>
                  <a:gd name="connsiteY4" fmla="*/ 945698 h 1337487"/>
                  <a:gd name="connsiteX5" fmla="*/ 299961 w 381031"/>
                  <a:gd name="connsiteY5" fmla="*/ 1256427 h 1337487"/>
                  <a:gd name="connsiteX6" fmla="*/ 381031 w 381031"/>
                  <a:gd name="connsiteY6" fmla="*/ 1337487 h 1337487"/>
                  <a:gd name="connsiteX0" fmla="*/ 43240 w 299961"/>
                  <a:gd name="connsiteY0" fmla="*/ 0 h 1256427"/>
                  <a:gd name="connsiteX1" fmla="*/ 2705 w 299961"/>
                  <a:gd name="connsiteY1" fmla="*/ 337749 h 1256427"/>
                  <a:gd name="connsiteX2" fmla="*/ 110798 w 299961"/>
                  <a:gd name="connsiteY2" fmla="*/ 553909 h 1256427"/>
                  <a:gd name="connsiteX3" fmla="*/ 137821 w 299961"/>
                  <a:gd name="connsiteY3" fmla="*/ 661988 h 1256427"/>
                  <a:gd name="connsiteX4" fmla="*/ 164845 w 299961"/>
                  <a:gd name="connsiteY4" fmla="*/ 945698 h 1256427"/>
                  <a:gd name="connsiteX5" fmla="*/ 299961 w 299961"/>
                  <a:gd name="connsiteY5" fmla="*/ 1256427 h 1256427"/>
                  <a:gd name="connsiteX0" fmla="*/ 43240 w 221622"/>
                  <a:gd name="connsiteY0" fmla="*/ 0 h 1179320"/>
                  <a:gd name="connsiteX1" fmla="*/ 2705 w 221622"/>
                  <a:gd name="connsiteY1" fmla="*/ 337749 h 1179320"/>
                  <a:gd name="connsiteX2" fmla="*/ 110798 w 221622"/>
                  <a:gd name="connsiteY2" fmla="*/ 553909 h 1179320"/>
                  <a:gd name="connsiteX3" fmla="*/ 137821 w 221622"/>
                  <a:gd name="connsiteY3" fmla="*/ 661988 h 1179320"/>
                  <a:gd name="connsiteX4" fmla="*/ 164845 w 221622"/>
                  <a:gd name="connsiteY4" fmla="*/ 945698 h 1179320"/>
                  <a:gd name="connsiteX5" fmla="*/ 221622 w 221622"/>
                  <a:gd name="connsiteY5" fmla="*/ 1179320 h 117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622" h="1179320">
                    <a:moveTo>
                      <a:pt x="43240" y="0"/>
                    </a:moveTo>
                    <a:cubicBezTo>
                      <a:pt x="17342" y="122715"/>
                      <a:pt x="-8555" y="245431"/>
                      <a:pt x="2705" y="337749"/>
                    </a:cubicBezTo>
                    <a:cubicBezTo>
                      <a:pt x="13965" y="430067"/>
                      <a:pt x="88279" y="499869"/>
                      <a:pt x="110798" y="553909"/>
                    </a:cubicBezTo>
                    <a:cubicBezTo>
                      <a:pt x="133317" y="607949"/>
                      <a:pt x="128813" y="596690"/>
                      <a:pt x="137821" y="661988"/>
                    </a:cubicBezTo>
                    <a:cubicBezTo>
                      <a:pt x="146829" y="727286"/>
                      <a:pt x="150878" y="859476"/>
                      <a:pt x="164845" y="945698"/>
                    </a:cubicBezTo>
                    <a:cubicBezTo>
                      <a:pt x="178812" y="1031920"/>
                      <a:pt x="185591" y="1114022"/>
                      <a:pt x="221622" y="1179320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 18"/>
              <p:cNvSpPr/>
              <p:nvPr/>
            </p:nvSpPr>
            <p:spPr>
              <a:xfrm>
                <a:off x="1960884" y="1741847"/>
                <a:ext cx="164453" cy="1193607"/>
              </a:xfrm>
              <a:custGeom>
                <a:avLst/>
                <a:gdLst>
                  <a:gd name="connsiteX0" fmla="*/ 364815 w 364815"/>
                  <a:gd name="connsiteY0" fmla="*/ 0 h 1269937"/>
                  <a:gd name="connsiteX1" fmla="*/ 310768 w 364815"/>
                  <a:gd name="connsiteY1" fmla="*/ 324239 h 1269937"/>
                  <a:gd name="connsiteX2" fmla="*/ 162140 w 364815"/>
                  <a:gd name="connsiteY2" fmla="*/ 526889 h 1269937"/>
                  <a:gd name="connsiteX3" fmla="*/ 162140 w 364815"/>
                  <a:gd name="connsiteY3" fmla="*/ 756558 h 1269937"/>
                  <a:gd name="connsiteX4" fmla="*/ 189163 w 364815"/>
                  <a:gd name="connsiteY4" fmla="*/ 945698 h 1269937"/>
                  <a:gd name="connsiteX5" fmla="*/ 175652 w 364815"/>
                  <a:gd name="connsiteY5" fmla="*/ 1161857 h 1269937"/>
                  <a:gd name="connsiteX6" fmla="*/ 0 w 364815"/>
                  <a:gd name="connsiteY6" fmla="*/ 1269937 h 1269937"/>
                  <a:gd name="connsiteX0" fmla="*/ 214755 w 214755"/>
                  <a:gd name="connsiteY0" fmla="*/ 0 h 1161857"/>
                  <a:gd name="connsiteX1" fmla="*/ 160708 w 214755"/>
                  <a:gd name="connsiteY1" fmla="*/ 324239 h 1161857"/>
                  <a:gd name="connsiteX2" fmla="*/ 12080 w 214755"/>
                  <a:gd name="connsiteY2" fmla="*/ 526889 h 1161857"/>
                  <a:gd name="connsiteX3" fmla="*/ 12080 w 214755"/>
                  <a:gd name="connsiteY3" fmla="*/ 756558 h 1161857"/>
                  <a:gd name="connsiteX4" fmla="*/ 39103 w 214755"/>
                  <a:gd name="connsiteY4" fmla="*/ 945698 h 1161857"/>
                  <a:gd name="connsiteX5" fmla="*/ 25592 w 214755"/>
                  <a:gd name="connsiteY5" fmla="*/ 1161857 h 116185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55" h="1193607">
                    <a:moveTo>
                      <a:pt x="214755" y="0"/>
                    </a:moveTo>
                    <a:cubicBezTo>
                      <a:pt x="204621" y="118212"/>
                      <a:pt x="194487" y="236424"/>
                      <a:pt x="160708" y="324239"/>
                    </a:cubicBezTo>
                    <a:cubicBezTo>
                      <a:pt x="126929" y="412054"/>
                      <a:pt x="36851" y="454836"/>
                      <a:pt x="12080" y="526889"/>
                    </a:cubicBezTo>
                    <a:cubicBezTo>
                      <a:pt x="-12691" y="598942"/>
                      <a:pt x="7576" y="686756"/>
                      <a:pt x="12080" y="756558"/>
                    </a:cubicBezTo>
                    <a:cubicBezTo>
                      <a:pt x="16584" y="826360"/>
                      <a:pt x="36851" y="872857"/>
                      <a:pt x="39103" y="945698"/>
                    </a:cubicBezTo>
                    <a:cubicBezTo>
                      <a:pt x="41355" y="1018539"/>
                      <a:pt x="57120" y="1116888"/>
                      <a:pt x="25593" y="1193607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 bwMode="auto">
              <a:xfrm>
                <a:off x="1238203" y="2910018"/>
                <a:ext cx="40821" cy="21771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Connecteur droit avec flèche 22"/>
              <p:cNvCxnSpPr/>
              <p:nvPr/>
            </p:nvCxnSpPr>
            <p:spPr bwMode="auto">
              <a:xfrm flipH="1">
                <a:off x="1918543" y="2930882"/>
                <a:ext cx="57153" cy="21045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6" name="Rectangle 25"/>
              <p:cNvSpPr/>
              <p:nvPr/>
            </p:nvSpPr>
            <p:spPr>
              <a:xfrm>
                <a:off x="582075" y="1561117"/>
                <a:ext cx="2050492" cy="1768667"/>
              </a:xfrm>
              <a:prstGeom prst="rect">
                <a:avLst/>
              </a:prstGeom>
              <a:ln>
                <a:solidFill>
                  <a:srgbClr val="404040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sp>
          <p:nvSpPr>
            <p:cNvPr id="27" name="Ellipse 26"/>
            <p:cNvSpPr/>
            <p:nvPr/>
          </p:nvSpPr>
          <p:spPr>
            <a:xfrm>
              <a:off x="1014568" y="2259726"/>
              <a:ext cx="139395" cy="139387"/>
            </a:xfrm>
            <a:prstGeom prst="ellipse">
              <a:avLst/>
            </a:prstGeom>
            <a:ln w="28575" cmpd="sng">
              <a:solidFill>
                <a:srgbClr val="FF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794242" y="2241765"/>
              <a:ext cx="139395" cy="139387"/>
            </a:xfrm>
            <a:prstGeom prst="ellipse">
              <a:avLst/>
            </a:prstGeom>
            <a:ln w="28575" cmpd="sng">
              <a:solidFill>
                <a:srgbClr val="FF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079093" y="1083058"/>
            <a:ext cx="5865708" cy="1158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i="0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Echantillonnage</a:t>
            </a: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: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Ponctuel : temps sec/pluvieux (env. 1 / semaine)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Dynamique : événements pluvieux (aléatoire)</a:t>
            </a:r>
          </a:p>
        </p:txBody>
      </p:sp>
      <p:grpSp>
        <p:nvGrpSpPr>
          <p:cNvPr id="13" name="Grouper 12"/>
          <p:cNvGrpSpPr/>
          <p:nvPr/>
        </p:nvGrpSpPr>
        <p:grpSpPr>
          <a:xfrm>
            <a:off x="3780137" y="2551371"/>
            <a:ext cx="2183979" cy="1450174"/>
            <a:chOff x="3798296" y="2033273"/>
            <a:chExt cx="2183979" cy="1450174"/>
          </a:xfrm>
        </p:grpSpPr>
        <p:cxnSp>
          <p:nvCxnSpPr>
            <p:cNvPr id="8" name="Connecteur droit avec flèche 7"/>
            <p:cNvCxnSpPr/>
            <p:nvPr/>
          </p:nvCxnSpPr>
          <p:spPr bwMode="auto">
            <a:xfrm flipV="1">
              <a:off x="4066836" y="3178322"/>
              <a:ext cx="1915439" cy="6939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Connecteur droit avec flèche 9"/>
            <p:cNvCxnSpPr/>
            <p:nvPr/>
          </p:nvCxnSpPr>
          <p:spPr bwMode="auto">
            <a:xfrm flipH="1" flipV="1">
              <a:off x="4059896" y="2033273"/>
              <a:ext cx="0" cy="115199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ZoneTexte 10"/>
            <p:cNvSpPr txBox="1"/>
            <p:nvPr/>
          </p:nvSpPr>
          <p:spPr>
            <a:xfrm>
              <a:off x="4316479" y="3221837"/>
              <a:ext cx="13244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Temps en heures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 rot="16200000">
              <a:off x="3400316" y="2435502"/>
              <a:ext cx="10575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précipitation</a:t>
              </a: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4093557" y="2327286"/>
              <a:ext cx="1627948" cy="857373"/>
            </a:xfrm>
            <a:custGeom>
              <a:avLst/>
              <a:gdLst>
                <a:gd name="connsiteX0" fmla="*/ 0 w 1596198"/>
                <a:gd name="connsiteY0" fmla="*/ 857505 h 857505"/>
                <a:gd name="connsiteX1" fmla="*/ 138800 w 1596198"/>
                <a:gd name="connsiteY1" fmla="*/ 774231 h 857505"/>
                <a:gd name="connsiteX2" fmla="*/ 201259 w 1596198"/>
                <a:gd name="connsiteY2" fmla="*/ 552165 h 857505"/>
                <a:gd name="connsiteX3" fmla="*/ 326179 w 1596198"/>
                <a:gd name="connsiteY3" fmla="*/ 524407 h 857505"/>
                <a:gd name="connsiteX4" fmla="*/ 346999 w 1596198"/>
                <a:gd name="connsiteY4" fmla="*/ 600742 h 857505"/>
                <a:gd name="connsiteX5" fmla="*/ 402519 w 1596198"/>
                <a:gd name="connsiteY5" fmla="*/ 649319 h 857505"/>
                <a:gd name="connsiteX6" fmla="*/ 485799 w 1596198"/>
                <a:gd name="connsiteY6" fmla="*/ 531347 h 857505"/>
                <a:gd name="connsiteX7" fmla="*/ 589899 w 1596198"/>
                <a:gd name="connsiteY7" fmla="*/ 94156 h 857505"/>
                <a:gd name="connsiteX8" fmla="*/ 707879 w 1596198"/>
                <a:gd name="connsiteY8" fmla="*/ 3942 h 857505"/>
                <a:gd name="connsiteX9" fmla="*/ 909139 w 1596198"/>
                <a:gd name="connsiteY9" fmla="*/ 170491 h 857505"/>
                <a:gd name="connsiteX10" fmla="*/ 1027119 w 1596198"/>
                <a:gd name="connsiteY10" fmla="*/ 378677 h 857505"/>
                <a:gd name="connsiteX11" fmla="*/ 1242259 w 1596198"/>
                <a:gd name="connsiteY11" fmla="*/ 579924 h 857505"/>
                <a:gd name="connsiteX12" fmla="*/ 1374119 w 1596198"/>
                <a:gd name="connsiteY12" fmla="*/ 441133 h 857505"/>
                <a:gd name="connsiteX13" fmla="*/ 1499038 w 1596198"/>
                <a:gd name="connsiteY13" fmla="*/ 517468 h 857505"/>
                <a:gd name="connsiteX14" fmla="*/ 1596198 w 1596198"/>
                <a:gd name="connsiteY14" fmla="*/ 774231 h 857505"/>
                <a:gd name="connsiteX0" fmla="*/ 0 w 1596198"/>
                <a:gd name="connsiteY0" fmla="*/ 857505 h 857505"/>
                <a:gd name="connsiteX1" fmla="*/ 138800 w 1596198"/>
                <a:gd name="connsiteY1" fmla="*/ 774231 h 857505"/>
                <a:gd name="connsiteX2" fmla="*/ 201259 w 1596198"/>
                <a:gd name="connsiteY2" fmla="*/ 552165 h 857505"/>
                <a:gd name="connsiteX3" fmla="*/ 346999 w 1596198"/>
                <a:gd name="connsiteY3" fmla="*/ 600742 h 857505"/>
                <a:gd name="connsiteX4" fmla="*/ 402519 w 1596198"/>
                <a:gd name="connsiteY4" fmla="*/ 649319 h 857505"/>
                <a:gd name="connsiteX5" fmla="*/ 485799 w 1596198"/>
                <a:gd name="connsiteY5" fmla="*/ 531347 h 857505"/>
                <a:gd name="connsiteX6" fmla="*/ 589899 w 1596198"/>
                <a:gd name="connsiteY6" fmla="*/ 94156 h 857505"/>
                <a:gd name="connsiteX7" fmla="*/ 707879 w 1596198"/>
                <a:gd name="connsiteY7" fmla="*/ 3942 h 857505"/>
                <a:gd name="connsiteX8" fmla="*/ 909139 w 1596198"/>
                <a:gd name="connsiteY8" fmla="*/ 170491 h 857505"/>
                <a:gd name="connsiteX9" fmla="*/ 1027119 w 1596198"/>
                <a:gd name="connsiteY9" fmla="*/ 378677 h 857505"/>
                <a:gd name="connsiteX10" fmla="*/ 1242259 w 1596198"/>
                <a:gd name="connsiteY10" fmla="*/ 579924 h 857505"/>
                <a:gd name="connsiteX11" fmla="*/ 1374119 w 1596198"/>
                <a:gd name="connsiteY11" fmla="*/ 441133 h 857505"/>
                <a:gd name="connsiteX12" fmla="*/ 1499038 w 1596198"/>
                <a:gd name="connsiteY12" fmla="*/ 517468 h 857505"/>
                <a:gd name="connsiteX13" fmla="*/ 1596198 w 1596198"/>
                <a:gd name="connsiteY13" fmla="*/ 774231 h 857505"/>
                <a:gd name="connsiteX0" fmla="*/ 0 w 1596198"/>
                <a:gd name="connsiteY0" fmla="*/ 857505 h 857505"/>
                <a:gd name="connsiteX1" fmla="*/ 138800 w 1596198"/>
                <a:gd name="connsiteY1" fmla="*/ 774231 h 857505"/>
                <a:gd name="connsiteX2" fmla="*/ 201259 w 1596198"/>
                <a:gd name="connsiteY2" fmla="*/ 552165 h 857505"/>
                <a:gd name="connsiteX3" fmla="*/ 327949 w 1596198"/>
                <a:gd name="connsiteY3" fmla="*/ 603917 h 857505"/>
                <a:gd name="connsiteX4" fmla="*/ 402519 w 1596198"/>
                <a:gd name="connsiteY4" fmla="*/ 649319 h 857505"/>
                <a:gd name="connsiteX5" fmla="*/ 485799 w 1596198"/>
                <a:gd name="connsiteY5" fmla="*/ 531347 h 857505"/>
                <a:gd name="connsiteX6" fmla="*/ 589899 w 1596198"/>
                <a:gd name="connsiteY6" fmla="*/ 94156 h 857505"/>
                <a:gd name="connsiteX7" fmla="*/ 707879 w 1596198"/>
                <a:gd name="connsiteY7" fmla="*/ 3942 h 857505"/>
                <a:gd name="connsiteX8" fmla="*/ 909139 w 1596198"/>
                <a:gd name="connsiteY8" fmla="*/ 170491 h 857505"/>
                <a:gd name="connsiteX9" fmla="*/ 1027119 w 1596198"/>
                <a:gd name="connsiteY9" fmla="*/ 378677 h 857505"/>
                <a:gd name="connsiteX10" fmla="*/ 1242259 w 1596198"/>
                <a:gd name="connsiteY10" fmla="*/ 579924 h 857505"/>
                <a:gd name="connsiteX11" fmla="*/ 1374119 w 1596198"/>
                <a:gd name="connsiteY11" fmla="*/ 441133 h 857505"/>
                <a:gd name="connsiteX12" fmla="*/ 1499038 w 1596198"/>
                <a:gd name="connsiteY12" fmla="*/ 517468 h 857505"/>
                <a:gd name="connsiteX13" fmla="*/ 1596198 w 1596198"/>
                <a:gd name="connsiteY13" fmla="*/ 774231 h 857505"/>
                <a:gd name="connsiteX0" fmla="*/ 0 w 1596198"/>
                <a:gd name="connsiteY0" fmla="*/ 857505 h 857505"/>
                <a:gd name="connsiteX1" fmla="*/ 138800 w 1596198"/>
                <a:gd name="connsiteY1" fmla="*/ 774231 h 857505"/>
                <a:gd name="connsiteX2" fmla="*/ 201259 w 1596198"/>
                <a:gd name="connsiteY2" fmla="*/ 552165 h 857505"/>
                <a:gd name="connsiteX3" fmla="*/ 327949 w 1596198"/>
                <a:gd name="connsiteY3" fmla="*/ 603917 h 857505"/>
                <a:gd name="connsiteX4" fmla="*/ 402519 w 1596198"/>
                <a:gd name="connsiteY4" fmla="*/ 649319 h 857505"/>
                <a:gd name="connsiteX5" fmla="*/ 485799 w 1596198"/>
                <a:gd name="connsiteY5" fmla="*/ 531347 h 857505"/>
                <a:gd name="connsiteX6" fmla="*/ 589899 w 1596198"/>
                <a:gd name="connsiteY6" fmla="*/ 94156 h 857505"/>
                <a:gd name="connsiteX7" fmla="*/ 707879 w 1596198"/>
                <a:gd name="connsiteY7" fmla="*/ 3942 h 857505"/>
                <a:gd name="connsiteX8" fmla="*/ 909139 w 1596198"/>
                <a:gd name="connsiteY8" fmla="*/ 170491 h 857505"/>
                <a:gd name="connsiteX9" fmla="*/ 1027119 w 1596198"/>
                <a:gd name="connsiteY9" fmla="*/ 378677 h 857505"/>
                <a:gd name="connsiteX10" fmla="*/ 1242259 w 1596198"/>
                <a:gd name="connsiteY10" fmla="*/ 579924 h 857505"/>
                <a:gd name="connsiteX11" fmla="*/ 1374119 w 1596198"/>
                <a:gd name="connsiteY11" fmla="*/ 441133 h 857505"/>
                <a:gd name="connsiteX12" fmla="*/ 1499038 w 1596198"/>
                <a:gd name="connsiteY12" fmla="*/ 517468 h 857505"/>
                <a:gd name="connsiteX13" fmla="*/ 1596198 w 1596198"/>
                <a:gd name="connsiteY13" fmla="*/ 774231 h 857505"/>
                <a:gd name="connsiteX0" fmla="*/ 0 w 1596198"/>
                <a:gd name="connsiteY0" fmla="*/ 857505 h 857505"/>
                <a:gd name="connsiteX1" fmla="*/ 138800 w 1596198"/>
                <a:gd name="connsiteY1" fmla="*/ 774231 h 857505"/>
                <a:gd name="connsiteX2" fmla="*/ 201259 w 1596198"/>
                <a:gd name="connsiteY2" fmla="*/ 552165 h 857505"/>
                <a:gd name="connsiteX3" fmla="*/ 327949 w 1596198"/>
                <a:gd name="connsiteY3" fmla="*/ 603917 h 857505"/>
                <a:gd name="connsiteX4" fmla="*/ 402519 w 1596198"/>
                <a:gd name="connsiteY4" fmla="*/ 649319 h 857505"/>
                <a:gd name="connsiteX5" fmla="*/ 485799 w 1596198"/>
                <a:gd name="connsiteY5" fmla="*/ 531347 h 857505"/>
                <a:gd name="connsiteX6" fmla="*/ 589899 w 1596198"/>
                <a:gd name="connsiteY6" fmla="*/ 94156 h 857505"/>
                <a:gd name="connsiteX7" fmla="*/ 707879 w 1596198"/>
                <a:gd name="connsiteY7" fmla="*/ 3942 h 857505"/>
                <a:gd name="connsiteX8" fmla="*/ 909139 w 1596198"/>
                <a:gd name="connsiteY8" fmla="*/ 170491 h 857505"/>
                <a:gd name="connsiteX9" fmla="*/ 1027119 w 1596198"/>
                <a:gd name="connsiteY9" fmla="*/ 378677 h 857505"/>
                <a:gd name="connsiteX10" fmla="*/ 1242259 w 1596198"/>
                <a:gd name="connsiteY10" fmla="*/ 579924 h 857505"/>
                <a:gd name="connsiteX11" fmla="*/ 1374119 w 1596198"/>
                <a:gd name="connsiteY11" fmla="*/ 441133 h 857505"/>
                <a:gd name="connsiteX12" fmla="*/ 1499038 w 1596198"/>
                <a:gd name="connsiteY12" fmla="*/ 517468 h 857505"/>
                <a:gd name="connsiteX13" fmla="*/ 1596198 w 1596198"/>
                <a:gd name="connsiteY13" fmla="*/ 774231 h 857505"/>
                <a:gd name="connsiteX0" fmla="*/ 0 w 1627948"/>
                <a:gd name="connsiteY0" fmla="*/ 857505 h 857505"/>
                <a:gd name="connsiteX1" fmla="*/ 138800 w 1627948"/>
                <a:gd name="connsiteY1" fmla="*/ 774231 h 857505"/>
                <a:gd name="connsiteX2" fmla="*/ 201259 w 1627948"/>
                <a:gd name="connsiteY2" fmla="*/ 552165 h 857505"/>
                <a:gd name="connsiteX3" fmla="*/ 327949 w 1627948"/>
                <a:gd name="connsiteY3" fmla="*/ 603917 h 857505"/>
                <a:gd name="connsiteX4" fmla="*/ 402519 w 1627948"/>
                <a:gd name="connsiteY4" fmla="*/ 649319 h 857505"/>
                <a:gd name="connsiteX5" fmla="*/ 485799 w 1627948"/>
                <a:gd name="connsiteY5" fmla="*/ 531347 h 857505"/>
                <a:gd name="connsiteX6" fmla="*/ 589899 w 1627948"/>
                <a:gd name="connsiteY6" fmla="*/ 94156 h 857505"/>
                <a:gd name="connsiteX7" fmla="*/ 707879 w 1627948"/>
                <a:gd name="connsiteY7" fmla="*/ 3942 h 857505"/>
                <a:gd name="connsiteX8" fmla="*/ 909139 w 1627948"/>
                <a:gd name="connsiteY8" fmla="*/ 170491 h 857505"/>
                <a:gd name="connsiteX9" fmla="*/ 1027119 w 1627948"/>
                <a:gd name="connsiteY9" fmla="*/ 378677 h 857505"/>
                <a:gd name="connsiteX10" fmla="*/ 1242259 w 1627948"/>
                <a:gd name="connsiteY10" fmla="*/ 579924 h 857505"/>
                <a:gd name="connsiteX11" fmla="*/ 1374119 w 1627948"/>
                <a:gd name="connsiteY11" fmla="*/ 441133 h 857505"/>
                <a:gd name="connsiteX12" fmla="*/ 1499038 w 1627948"/>
                <a:gd name="connsiteY12" fmla="*/ 517468 h 857505"/>
                <a:gd name="connsiteX13" fmla="*/ 1627948 w 1627948"/>
                <a:gd name="connsiteY13" fmla="*/ 850431 h 857505"/>
                <a:gd name="connsiteX0" fmla="*/ 0 w 1627948"/>
                <a:gd name="connsiteY0" fmla="*/ 857373 h 857373"/>
                <a:gd name="connsiteX1" fmla="*/ 138800 w 1627948"/>
                <a:gd name="connsiteY1" fmla="*/ 774099 h 857373"/>
                <a:gd name="connsiteX2" fmla="*/ 201259 w 1627948"/>
                <a:gd name="connsiteY2" fmla="*/ 552033 h 857373"/>
                <a:gd name="connsiteX3" fmla="*/ 327949 w 1627948"/>
                <a:gd name="connsiteY3" fmla="*/ 603785 h 857373"/>
                <a:gd name="connsiteX4" fmla="*/ 402519 w 1627948"/>
                <a:gd name="connsiteY4" fmla="*/ 649187 h 857373"/>
                <a:gd name="connsiteX5" fmla="*/ 485799 w 1627948"/>
                <a:gd name="connsiteY5" fmla="*/ 531215 h 857373"/>
                <a:gd name="connsiteX6" fmla="*/ 589899 w 1627948"/>
                <a:gd name="connsiteY6" fmla="*/ 94024 h 857373"/>
                <a:gd name="connsiteX7" fmla="*/ 707879 w 1627948"/>
                <a:gd name="connsiteY7" fmla="*/ 3810 h 857373"/>
                <a:gd name="connsiteX8" fmla="*/ 786418 w 1627948"/>
                <a:gd name="connsiteY8" fmla="*/ 168264 h 857373"/>
                <a:gd name="connsiteX9" fmla="*/ 909139 w 1627948"/>
                <a:gd name="connsiteY9" fmla="*/ 170359 h 857373"/>
                <a:gd name="connsiteX10" fmla="*/ 1027119 w 1627948"/>
                <a:gd name="connsiteY10" fmla="*/ 378545 h 857373"/>
                <a:gd name="connsiteX11" fmla="*/ 1242259 w 1627948"/>
                <a:gd name="connsiteY11" fmla="*/ 579792 h 857373"/>
                <a:gd name="connsiteX12" fmla="*/ 1374119 w 1627948"/>
                <a:gd name="connsiteY12" fmla="*/ 441001 h 857373"/>
                <a:gd name="connsiteX13" fmla="*/ 1499038 w 1627948"/>
                <a:gd name="connsiteY13" fmla="*/ 517336 h 857373"/>
                <a:gd name="connsiteX14" fmla="*/ 1627948 w 1627948"/>
                <a:gd name="connsiteY14" fmla="*/ 850299 h 857373"/>
                <a:gd name="connsiteX0" fmla="*/ 0 w 1627948"/>
                <a:gd name="connsiteY0" fmla="*/ 857373 h 857373"/>
                <a:gd name="connsiteX1" fmla="*/ 138800 w 1627948"/>
                <a:gd name="connsiteY1" fmla="*/ 774099 h 857373"/>
                <a:gd name="connsiteX2" fmla="*/ 201259 w 1627948"/>
                <a:gd name="connsiteY2" fmla="*/ 552033 h 857373"/>
                <a:gd name="connsiteX3" fmla="*/ 327949 w 1627948"/>
                <a:gd name="connsiteY3" fmla="*/ 603785 h 857373"/>
                <a:gd name="connsiteX4" fmla="*/ 402519 w 1627948"/>
                <a:gd name="connsiteY4" fmla="*/ 649187 h 857373"/>
                <a:gd name="connsiteX5" fmla="*/ 485799 w 1627948"/>
                <a:gd name="connsiteY5" fmla="*/ 531215 h 857373"/>
                <a:gd name="connsiteX6" fmla="*/ 589899 w 1627948"/>
                <a:gd name="connsiteY6" fmla="*/ 94024 h 857373"/>
                <a:gd name="connsiteX7" fmla="*/ 707879 w 1627948"/>
                <a:gd name="connsiteY7" fmla="*/ 3810 h 857373"/>
                <a:gd name="connsiteX8" fmla="*/ 786418 w 1627948"/>
                <a:gd name="connsiteY8" fmla="*/ 168264 h 857373"/>
                <a:gd name="connsiteX9" fmla="*/ 909139 w 1627948"/>
                <a:gd name="connsiteY9" fmla="*/ 170359 h 857373"/>
                <a:gd name="connsiteX10" fmla="*/ 1027119 w 1627948"/>
                <a:gd name="connsiteY10" fmla="*/ 378545 h 857373"/>
                <a:gd name="connsiteX11" fmla="*/ 1113443 w 1627948"/>
                <a:gd name="connsiteY11" fmla="*/ 523864 h 857373"/>
                <a:gd name="connsiteX12" fmla="*/ 1242259 w 1627948"/>
                <a:gd name="connsiteY12" fmla="*/ 579792 h 857373"/>
                <a:gd name="connsiteX13" fmla="*/ 1374119 w 1627948"/>
                <a:gd name="connsiteY13" fmla="*/ 441001 h 857373"/>
                <a:gd name="connsiteX14" fmla="*/ 1499038 w 1627948"/>
                <a:gd name="connsiteY14" fmla="*/ 517336 h 857373"/>
                <a:gd name="connsiteX15" fmla="*/ 1627948 w 1627948"/>
                <a:gd name="connsiteY15" fmla="*/ 850299 h 857373"/>
                <a:gd name="connsiteX0" fmla="*/ 0 w 1627948"/>
                <a:gd name="connsiteY0" fmla="*/ 857373 h 857373"/>
                <a:gd name="connsiteX1" fmla="*/ 138800 w 1627948"/>
                <a:gd name="connsiteY1" fmla="*/ 774099 h 857373"/>
                <a:gd name="connsiteX2" fmla="*/ 201259 w 1627948"/>
                <a:gd name="connsiteY2" fmla="*/ 552033 h 857373"/>
                <a:gd name="connsiteX3" fmla="*/ 327949 w 1627948"/>
                <a:gd name="connsiteY3" fmla="*/ 603785 h 857373"/>
                <a:gd name="connsiteX4" fmla="*/ 402519 w 1627948"/>
                <a:gd name="connsiteY4" fmla="*/ 649187 h 857373"/>
                <a:gd name="connsiteX5" fmla="*/ 485799 w 1627948"/>
                <a:gd name="connsiteY5" fmla="*/ 531215 h 857373"/>
                <a:gd name="connsiteX6" fmla="*/ 589899 w 1627948"/>
                <a:gd name="connsiteY6" fmla="*/ 94024 h 857373"/>
                <a:gd name="connsiteX7" fmla="*/ 707879 w 1627948"/>
                <a:gd name="connsiteY7" fmla="*/ 3810 h 857373"/>
                <a:gd name="connsiteX8" fmla="*/ 786418 w 1627948"/>
                <a:gd name="connsiteY8" fmla="*/ 168264 h 857373"/>
                <a:gd name="connsiteX9" fmla="*/ 909139 w 1627948"/>
                <a:gd name="connsiteY9" fmla="*/ 170359 h 857373"/>
                <a:gd name="connsiteX10" fmla="*/ 1027119 w 1627948"/>
                <a:gd name="connsiteY10" fmla="*/ 378545 h 857373"/>
                <a:gd name="connsiteX11" fmla="*/ 1113443 w 1627948"/>
                <a:gd name="connsiteY11" fmla="*/ 523864 h 857373"/>
                <a:gd name="connsiteX12" fmla="*/ 1242259 w 1627948"/>
                <a:gd name="connsiteY12" fmla="*/ 579792 h 857373"/>
                <a:gd name="connsiteX13" fmla="*/ 1361419 w 1627948"/>
                <a:gd name="connsiteY13" fmla="*/ 507676 h 857373"/>
                <a:gd name="connsiteX14" fmla="*/ 1499038 w 1627948"/>
                <a:gd name="connsiteY14" fmla="*/ 517336 h 857373"/>
                <a:gd name="connsiteX15" fmla="*/ 1627948 w 1627948"/>
                <a:gd name="connsiteY15" fmla="*/ 850299 h 857373"/>
                <a:gd name="connsiteX0" fmla="*/ 0 w 1627948"/>
                <a:gd name="connsiteY0" fmla="*/ 857373 h 857373"/>
                <a:gd name="connsiteX1" fmla="*/ 138800 w 1627948"/>
                <a:gd name="connsiteY1" fmla="*/ 774099 h 857373"/>
                <a:gd name="connsiteX2" fmla="*/ 201259 w 1627948"/>
                <a:gd name="connsiteY2" fmla="*/ 552033 h 857373"/>
                <a:gd name="connsiteX3" fmla="*/ 327949 w 1627948"/>
                <a:gd name="connsiteY3" fmla="*/ 603785 h 857373"/>
                <a:gd name="connsiteX4" fmla="*/ 402519 w 1627948"/>
                <a:gd name="connsiteY4" fmla="*/ 649187 h 857373"/>
                <a:gd name="connsiteX5" fmla="*/ 485799 w 1627948"/>
                <a:gd name="connsiteY5" fmla="*/ 531215 h 857373"/>
                <a:gd name="connsiteX6" fmla="*/ 589899 w 1627948"/>
                <a:gd name="connsiteY6" fmla="*/ 94024 h 857373"/>
                <a:gd name="connsiteX7" fmla="*/ 707879 w 1627948"/>
                <a:gd name="connsiteY7" fmla="*/ 3810 h 857373"/>
                <a:gd name="connsiteX8" fmla="*/ 786418 w 1627948"/>
                <a:gd name="connsiteY8" fmla="*/ 168264 h 857373"/>
                <a:gd name="connsiteX9" fmla="*/ 909139 w 1627948"/>
                <a:gd name="connsiteY9" fmla="*/ 170359 h 857373"/>
                <a:gd name="connsiteX10" fmla="*/ 1027119 w 1627948"/>
                <a:gd name="connsiteY10" fmla="*/ 378545 h 857373"/>
                <a:gd name="connsiteX11" fmla="*/ 1113443 w 1627948"/>
                <a:gd name="connsiteY11" fmla="*/ 523864 h 857373"/>
                <a:gd name="connsiteX12" fmla="*/ 1242259 w 1627948"/>
                <a:gd name="connsiteY12" fmla="*/ 579792 h 857373"/>
                <a:gd name="connsiteX13" fmla="*/ 1361419 w 1627948"/>
                <a:gd name="connsiteY13" fmla="*/ 507676 h 857373"/>
                <a:gd name="connsiteX14" fmla="*/ 1499038 w 1627948"/>
                <a:gd name="connsiteY14" fmla="*/ 517336 h 857373"/>
                <a:gd name="connsiteX15" fmla="*/ 1627948 w 1627948"/>
                <a:gd name="connsiteY15" fmla="*/ 850299 h 85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7948" h="857373">
                  <a:moveTo>
                    <a:pt x="0" y="857373"/>
                  </a:moveTo>
                  <a:cubicBezTo>
                    <a:pt x="52628" y="841181"/>
                    <a:pt x="105257" y="824989"/>
                    <a:pt x="138800" y="774099"/>
                  </a:cubicBezTo>
                  <a:cubicBezTo>
                    <a:pt x="172343" y="723209"/>
                    <a:pt x="169734" y="580419"/>
                    <a:pt x="201259" y="552033"/>
                  </a:cubicBezTo>
                  <a:cubicBezTo>
                    <a:pt x="232784" y="523647"/>
                    <a:pt x="300756" y="578068"/>
                    <a:pt x="327949" y="603785"/>
                  </a:cubicBezTo>
                  <a:cubicBezTo>
                    <a:pt x="355142" y="629502"/>
                    <a:pt x="376211" y="661282"/>
                    <a:pt x="402519" y="649187"/>
                  </a:cubicBezTo>
                  <a:cubicBezTo>
                    <a:pt x="428827" y="637092"/>
                    <a:pt x="454569" y="623742"/>
                    <a:pt x="485799" y="531215"/>
                  </a:cubicBezTo>
                  <a:cubicBezTo>
                    <a:pt x="517029" y="438688"/>
                    <a:pt x="552886" y="181925"/>
                    <a:pt x="589899" y="94024"/>
                  </a:cubicBezTo>
                  <a:cubicBezTo>
                    <a:pt x="626912" y="6123"/>
                    <a:pt x="675126" y="-8563"/>
                    <a:pt x="707879" y="3810"/>
                  </a:cubicBezTo>
                  <a:cubicBezTo>
                    <a:pt x="740632" y="16183"/>
                    <a:pt x="752875" y="140506"/>
                    <a:pt x="786418" y="168264"/>
                  </a:cubicBezTo>
                  <a:cubicBezTo>
                    <a:pt x="819961" y="196022"/>
                    <a:pt x="869022" y="135312"/>
                    <a:pt x="909139" y="170359"/>
                  </a:cubicBezTo>
                  <a:cubicBezTo>
                    <a:pt x="949256" y="205406"/>
                    <a:pt x="993068" y="319628"/>
                    <a:pt x="1027119" y="378545"/>
                  </a:cubicBezTo>
                  <a:cubicBezTo>
                    <a:pt x="1061170" y="437462"/>
                    <a:pt x="1077586" y="490323"/>
                    <a:pt x="1113443" y="523864"/>
                  </a:cubicBezTo>
                  <a:cubicBezTo>
                    <a:pt x="1149300" y="557405"/>
                    <a:pt x="1200930" y="582490"/>
                    <a:pt x="1242259" y="579792"/>
                  </a:cubicBezTo>
                  <a:cubicBezTo>
                    <a:pt x="1283588" y="577094"/>
                    <a:pt x="1315448" y="530785"/>
                    <a:pt x="1361419" y="507676"/>
                  </a:cubicBezTo>
                  <a:cubicBezTo>
                    <a:pt x="1407390" y="484567"/>
                    <a:pt x="1454617" y="460232"/>
                    <a:pt x="1499038" y="517336"/>
                  </a:cubicBezTo>
                  <a:cubicBezTo>
                    <a:pt x="1543459" y="574440"/>
                    <a:pt x="1627948" y="850299"/>
                    <a:pt x="1627948" y="850299"/>
                  </a:cubicBezTo>
                </a:path>
              </a:pathLst>
            </a:custGeom>
            <a:ln>
              <a:solidFill>
                <a:schemeClr val="tx2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6034896" y="2717161"/>
            <a:ext cx="2430888" cy="523220"/>
          </a:xfrm>
          <a:prstGeom prst="rect">
            <a:avLst/>
          </a:prstGeom>
          <a:noFill/>
          <a:ln>
            <a:solidFill>
              <a:srgbClr val="A72E2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A72E29"/>
                </a:solidFill>
                <a:latin typeface="+mn-lt"/>
              </a:rPr>
              <a:t>Échantillonnage au cours</a:t>
            </a:r>
            <a:r>
              <a:rPr lang="fr-FR" sz="1400" dirty="0">
                <a:solidFill>
                  <a:srgbClr val="A72E29"/>
                </a:solidFill>
                <a:latin typeface="+mn-lt"/>
              </a:rPr>
              <a:t/>
            </a:r>
            <a:br>
              <a:rPr lang="fr-FR" sz="1400" dirty="0">
                <a:solidFill>
                  <a:srgbClr val="A72E29"/>
                </a:solidFill>
                <a:latin typeface="+mn-lt"/>
              </a:rPr>
            </a:br>
            <a:r>
              <a:rPr lang="fr-FR" sz="1400" dirty="0" smtClean="0">
                <a:solidFill>
                  <a:srgbClr val="A72E29"/>
                </a:solidFill>
                <a:latin typeface="+mn-lt"/>
              </a:rPr>
              <a:t>d’un épisode pluvieux</a:t>
            </a:r>
          </a:p>
        </p:txBody>
      </p:sp>
      <p:cxnSp>
        <p:nvCxnSpPr>
          <p:cNvPr id="25" name="Connecteur droit avec flèche 24"/>
          <p:cNvCxnSpPr>
            <a:stCxn id="14" idx="1"/>
          </p:cNvCxnSpPr>
          <p:nvPr/>
        </p:nvCxnSpPr>
        <p:spPr bwMode="auto">
          <a:xfrm flipH="1">
            <a:off x="5333957" y="2978771"/>
            <a:ext cx="700939" cy="231096"/>
          </a:xfrm>
          <a:prstGeom prst="straightConnector1">
            <a:avLst/>
          </a:prstGeom>
          <a:noFill/>
          <a:ln w="9525" cap="flat" cmpd="sng" algn="ctr">
            <a:solidFill>
              <a:srgbClr val="A72E29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06829"/>
            <a:ext cx="9290050" cy="241175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214225" y="3433157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96625" y="341556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779025" y="2882963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061425" y="3185366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343825" y="3352769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626225" y="3540172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1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ÉCHANTILLONNAGE</a:t>
            </a:r>
            <a:r>
              <a:rPr lang="fr-FR" dirty="0" smtClean="0"/>
              <a:t> débits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608286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2" name="Connecteur droit avec flèche 21"/>
          <p:cNvCxnSpPr/>
          <p:nvPr/>
        </p:nvCxnSpPr>
        <p:spPr bwMode="auto">
          <a:xfrm flipV="1">
            <a:off x="2854277" y="6171859"/>
            <a:ext cx="2963530" cy="13655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3250321" y="5803186"/>
            <a:ext cx="19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Sens du courant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894447" y="1086298"/>
            <a:ext cx="7220878" cy="4669859"/>
            <a:chOff x="894447" y="1086298"/>
            <a:chExt cx="7220878" cy="466985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447" y="1086298"/>
              <a:ext cx="3377521" cy="4669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5487" y="1086298"/>
              <a:ext cx="3239838" cy="46656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ZoneTexte 9"/>
            <p:cNvSpPr txBox="1"/>
            <p:nvPr/>
          </p:nvSpPr>
          <p:spPr>
            <a:xfrm>
              <a:off x="5608320" y="4596384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0" dirty="0" smtClean="0">
                  <a:solidFill>
                    <a:schemeClr val="bg1"/>
                  </a:solidFill>
                  <a:latin typeface="+mn-lt"/>
                </a:rPr>
                <a:t>Règle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28928" y="4693920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0" dirty="0" smtClean="0">
                  <a:solidFill>
                    <a:schemeClr val="bg1"/>
                  </a:solidFill>
                  <a:latin typeface="+mn-lt"/>
                </a:rPr>
                <a:t>Moulinet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2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58240" y="353567"/>
            <a:ext cx="7352229" cy="658369"/>
          </a:xfrm>
        </p:spPr>
        <p:txBody>
          <a:bodyPr/>
          <a:lstStyle/>
          <a:p>
            <a:r>
              <a:rPr lang="fr-FR" b="1" dirty="0" smtClean="0"/>
              <a:t>ANALYSES </a:t>
            </a:r>
            <a:r>
              <a:rPr lang="fr-FR" dirty="0" smtClean="0"/>
              <a:t> 601+271 échantillons</a:t>
            </a:r>
            <a:endParaRPr lang="fr-CA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195998"/>
              </p:ext>
            </p:extLst>
          </p:nvPr>
        </p:nvGraphicFramePr>
        <p:xfrm>
          <a:off x="999744" y="1011932"/>
          <a:ext cx="6681005" cy="5224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5629"/>
                <a:gridCol w="2735376"/>
              </a:tblGrid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Paramètres évalués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Commentaire</a:t>
                      </a:r>
                      <a:endParaRPr lang="fr-CA" dirty="0"/>
                    </a:p>
                  </a:txBody>
                  <a:tcPr/>
                </a:tc>
              </a:tr>
              <a:tr h="435362">
                <a:tc gridSpan="2">
                  <a:txBody>
                    <a:bodyPr/>
                    <a:lstStyle/>
                    <a:p>
                      <a:pPr algn="ctr"/>
                      <a:r>
                        <a:rPr lang="fr-CA" dirty="0" smtClean="0">
                          <a:solidFill>
                            <a:srgbClr val="FF0000"/>
                          </a:solidFill>
                        </a:rPr>
                        <a:t>Mesuré sur le terrain</a:t>
                      </a:r>
                      <a:endParaRPr lang="fr-C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Niveau d’eau ou débit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Règle ou appareil</a:t>
                      </a:r>
                      <a:endParaRPr lang="fr-CA" dirty="0"/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pH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Lecteur</a:t>
                      </a:r>
                      <a:endParaRPr lang="fr-CA" dirty="0"/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sz="18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Température</a:t>
                      </a:r>
                      <a:r>
                        <a:rPr lang="fr-CA" dirty="0" smtClean="0">
                          <a:latin typeface="+mj-lt"/>
                        </a:rPr>
                        <a:t> (</a:t>
                      </a:r>
                      <a:r>
                        <a:rPr lang="fr-CA" dirty="0" smtClean="0">
                          <a:latin typeface="+mj-lt"/>
                          <a:cs typeface="Times New Roman"/>
                        </a:rPr>
                        <a:t>°C)</a:t>
                      </a:r>
                      <a:endParaRPr lang="fr-CA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Thermomètre</a:t>
                      </a:r>
                      <a:endParaRPr lang="fr-CA" dirty="0"/>
                    </a:p>
                  </a:txBody>
                  <a:tcPr/>
                </a:tc>
              </a:tr>
              <a:tr h="435362">
                <a:tc gridSpan="2">
                  <a:txBody>
                    <a:bodyPr/>
                    <a:lstStyle/>
                    <a:p>
                      <a:pPr algn="ctr"/>
                      <a:r>
                        <a:rPr lang="fr-CA" dirty="0" smtClean="0">
                          <a:solidFill>
                            <a:srgbClr val="FF0000"/>
                          </a:solidFill>
                        </a:rPr>
                        <a:t>Analysé en laboratoire</a:t>
                      </a:r>
                      <a:endParaRPr lang="fr-C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Phosphore total (mg-P/L)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Échantillon brut</a:t>
                      </a:r>
                      <a:endParaRPr lang="fr-CA" dirty="0"/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Phosphore dissous (mg-P/L)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Échantillon </a:t>
                      </a:r>
                      <a:r>
                        <a:rPr lang="fr-CA" dirty="0" smtClean="0">
                          <a:solidFill>
                            <a:srgbClr val="3333CC"/>
                          </a:solidFill>
                        </a:rPr>
                        <a:t>filtré</a:t>
                      </a:r>
                      <a:endParaRPr lang="fr-CA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Phosphore particulaire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rgbClr val="3333CC"/>
                          </a:solidFill>
                        </a:rPr>
                        <a:t>Calcul</a:t>
                      </a:r>
                      <a:endParaRPr lang="fr-CA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Turbidité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Échantillon brut</a:t>
                      </a:r>
                      <a:endParaRPr lang="fr-CA" dirty="0"/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Couleur apparente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 smtClean="0"/>
                        <a:t>Échantillon brut</a:t>
                      </a:r>
                    </a:p>
                  </a:txBody>
                  <a:tcPr/>
                </a:tc>
              </a:tr>
              <a:tr h="435362">
                <a:tc>
                  <a:txBody>
                    <a:bodyPr/>
                    <a:lstStyle/>
                    <a:p>
                      <a:r>
                        <a:rPr lang="fr-CA" dirty="0" smtClean="0"/>
                        <a:t>Couleur vraie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Échantillon </a:t>
                      </a:r>
                      <a:r>
                        <a:rPr lang="fr-CA" dirty="0" smtClean="0">
                          <a:solidFill>
                            <a:srgbClr val="3333CC"/>
                          </a:solidFill>
                        </a:rPr>
                        <a:t>filtré</a:t>
                      </a:r>
                      <a:endParaRPr lang="fr-CA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201412" y="1058386"/>
            <a:ext cx="2892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RÉSULTATS</a:t>
            </a:r>
          </a:p>
        </p:txBody>
      </p:sp>
    </p:spTree>
    <p:extLst>
      <p:ext uri="{BB962C8B-B14F-4D97-AF65-F5344CB8AC3E}">
        <p14:creationId xmlns:p14="http://schemas.microsoft.com/office/powerpoint/2010/main" val="70022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Écoulement</a:t>
            </a:r>
            <a:endParaRPr lang="fr-FR" i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58317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9978" y="1069411"/>
            <a:ext cx="7377400" cy="55013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163" y="1084437"/>
            <a:ext cx="1616460" cy="5493535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grpSp>
        <p:nvGrpSpPr>
          <p:cNvPr id="5" name="Grouper 4"/>
          <p:cNvGrpSpPr/>
          <p:nvPr/>
        </p:nvGrpSpPr>
        <p:grpSpPr>
          <a:xfrm>
            <a:off x="371025" y="4979857"/>
            <a:ext cx="1080212" cy="1270156"/>
            <a:chOff x="443800" y="3956230"/>
            <a:chExt cx="793387" cy="1637409"/>
          </a:xfrm>
        </p:grpSpPr>
        <p:sp>
          <p:nvSpPr>
            <p:cNvPr id="12" name="Forme libre 11"/>
            <p:cNvSpPr/>
            <p:nvPr/>
          </p:nvSpPr>
          <p:spPr>
            <a:xfrm>
              <a:off x="443800" y="3956230"/>
              <a:ext cx="793387" cy="1159223"/>
            </a:xfrm>
            <a:custGeom>
              <a:avLst/>
              <a:gdLst>
                <a:gd name="connsiteX0" fmla="*/ 1011520 w 1147866"/>
                <a:gd name="connsiteY0" fmla="*/ 1179509 h 1361956"/>
                <a:gd name="connsiteX1" fmla="*/ 1146636 w 1147866"/>
                <a:gd name="connsiteY1" fmla="*/ 598581 h 1361956"/>
                <a:gd name="connsiteX2" fmla="*/ 1038543 w 1147866"/>
                <a:gd name="connsiteY2" fmla="*/ 152752 h 1361956"/>
                <a:gd name="connsiteX3" fmla="*/ 484566 w 1147866"/>
                <a:gd name="connsiteY3" fmla="*/ 4142 h 1361956"/>
                <a:gd name="connsiteX4" fmla="*/ 25171 w 1147866"/>
                <a:gd name="connsiteY4" fmla="*/ 287851 h 1361956"/>
                <a:gd name="connsiteX5" fmla="*/ 119752 w 1147866"/>
                <a:gd name="connsiteY5" fmla="*/ 976860 h 1361956"/>
                <a:gd name="connsiteX6" fmla="*/ 619683 w 1147866"/>
                <a:gd name="connsiteY6" fmla="*/ 1355139 h 1361956"/>
                <a:gd name="connsiteX7" fmla="*/ 1011520 w 1147866"/>
                <a:gd name="connsiteY7" fmla="*/ 1179509 h 136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866" h="1361956">
                  <a:moveTo>
                    <a:pt x="1011520" y="1179509"/>
                  </a:moveTo>
                  <a:cubicBezTo>
                    <a:pt x="1099346" y="1053416"/>
                    <a:pt x="1142132" y="769707"/>
                    <a:pt x="1146636" y="598581"/>
                  </a:cubicBezTo>
                  <a:cubicBezTo>
                    <a:pt x="1151140" y="427455"/>
                    <a:pt x="1148888" y="251825"/>
                    <a:pt x="1038543" y="152752"/>
                  </a:cubicBezTo>
                  <a:cubicBezTo>
                    <a:pt x="928198" y="53679"/>
                    <a:pt x="653461" y="-18374"/>
                    <a:pt x="484566" y="4142"/>
                  </a:cubicBezTo>
                  <a:cubicBezTo>
                    <a:pt x="315671" y="26658"/>
                    <a:pt x="85973" y="125731"/>
                    <a:pt x="25171" y="287851"/>
                  </a:cubicBezTo>
                  <a:cubicBezTo>
                    <a:pt x="-35631" y="449971"/>
                    <a:pt x="20667" y="798979"/>
                    <a:pt x="119752" y="976860"/>
                  </a:cubicBezTo>
                  <a:cubicBezTo>
                    <a:pt x="218837" y="1154741"/>
                    <a:pt x="471055" y="1323616"/>
                    <a:pt x="619683" y="1355139"/>
                  </a:cubicBezTo>
                  <a:cubicBezTo>
                    <a:pt x="768311" y="1386662"/>
                    <a:pt x="923694" y="1305602"/>
                    <a:pt x="1011520" y="117950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771245" y="3960849"/>
              <a:ext cx="165223" cy="1380388"/>
            </a:xfrm>
            <a:custGeom>
              <a:avLst/>
              <a:gdLst>
                <a:gd name="connsiteX0" fmla="*/ 43240 w 381031"/>
                <a:gd name="connsiteY0" fmla="*/ 0 h 1337487"/>
                <a:gd name="connsiteX1" fmla="*/ 2705 w 381031"/>
                <a:gd name="connsiteY1" fmla="*/ 337749 h 1337487"/>
                <a:gd name="connsiteX2" fmla="*/ 110798 w 381031"/>
                <a:gd name="connsiteY2" fmla="*/ 553909 h 1337487"/>
                <a:gd name="connsiteX3" fmla="*/ 137821 w 381031"/>
                <a:gd name="connsiteY3" fmla="*/ 661988 h 1337487"/>
                <a:gd name="connsiteX4" fmla="*/ 164845 w 381031"/>
                <a:gd name="connsiteY4" fmla="*/ 945698 h 1337487"/>
                <a:gd name="connsiteX5" fmla="*/ 299961 w 381031"/>
                <a:gd name="connsiteY5" fmla="*/ 1256427 h 1337487"/>
                <a:gd name="connsiteX6" fmla="*/ 381031 w 381031"/>
                <a:gd name="connsiteY6" fmla="*/ 1337487 h 1337487"/>
                <a:gd name="connsiteX0" fmla="*/ 43240 w 299961"/>
                <a:gd name="connsiteY0" fmla="*/ 0 h 1256427"/>
                <a:gd name="connsiteX1" fmla="*/ 2705 w 299961"/>
                <a:gd name="connsiteY1" fmla="*/ 337749 h 1256427"/>
                <a:gd name="connsiteX2" fmla="*/ 110798 w 299961"/>
                <a:gd name="connsiteY2" fmla="*/ 553909 h 1256427"/>
                <a:gd name="connsiteX3" fmla="*/ 137821 w 299961"/>
                <a:gd name="connsiteY3" fmla="*/ 661988 h 1256427"/>
                <a:gd name="connsiteX4" fmla="*/ 164845 w 299961"/>
                <a:gd name="connsiteY4" fmla="*/ 945698 h 1256427"/>
                <a:gd name="connsiteX5" fmla="*/ 299961 w 299961"/>
                <a:gd name="connsiteY5" fmla="*/ 1256427 h 1256427"/>
                <a:gd name="connsiteX0" fmla="*/ 43240 w 221622"/>
                <a:gd name="connsiteY0" fmla="*/ 0 h 1179320"/>
                <a:gd name="connsiteX1" fmla="*/ 2705 w 221622"/>
                <a:gd name="connsiteY1" fmla="*/ 337749 h 1179320"/>
                <a:gd name="connsiteX2" fmla="*/ 110798 w 221622"/>
                <a:gd name="connsiteY2" fmla="*/ 553909 h 1179320"/>
                <a:gd name="connsiteX3" fmla="*/ 137821 w 221622"/>
                <a:gd name="connsiteY3" fmla="*/ 661988 h 1179320"/>
                <a:gd name="connsiteX4" fmla="*/ 164845 w 221622"/>
                <a:gd name="connsiteY4" fmla="*/ 945698 h 1179320"/>
                <a:gd name="connsiteX5" fmla="*/ 221622 w 221622"/>
                <a:gd name="connsiteY5" fmla="*/ 1179320 h 117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622" h="1179320">
                  <a:moveTo>
                    <a:pt x="43240" y="0"/>
                  </a:moveTo>
                  <a:cubicBezTo>
                    <a:pt x="17342" y="122715"/>
                    <a:pt x="-8555" y="245431"/>
                    <a:pt x="2705" y="337749"/>
                  </a:cubicBezTo>
                  <a:cubicBezTo>
                    <a:pt x="13965" y="430067"/>
                    <a:pt x="88279" y="499869"/>
                    <a:pt x="110798" y="553909"/>
                  </a:cubicBezTo>
                  <a:cubicBezTo>
                    <a:pt x="133317" y="607949"/>
                    <a:pt x="128813" y="596690"/>
                    <a:pt x="137821" y="661988"/>
                  </a:cubicBezTo>
                  <a:cubicBezTo>
                    <a:pt x="146829" y="727286"/>
                    <a:pt x="150878" y="859476"/>
                    <a:pt x="164845" y="945698"/>
                  </a:cubicBezTo>
                  <a:cubicBezTo>
                    <a:pt x="178812" y="1031920"/>
                    <a:pt x="185591" y="1114022"/>
                    <a:pt x="221622" y="1179320"/>
                  </a:cubicBezTo>
                </a:path>
              </a:pathLst>
            </a:cu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 bwMode="auto">
            <a:xfrm>
              <a:off x="933637" y="5338805"/>
              <a:ext cx="43803" cy="25483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8" name="Grouper 17"/>
          <p:cNvGrpSpPr/>
          <p:nvPr/>
        </p:nvGrpSpPr>
        <p:grpSpPr>
          <a:xfrm>
            <a:off x="328220" y="1616126"/>
            <a:ext cx="1177089" cy="2450516"/>
            <a:chOff x="711922" y="1744547"/>
            <a:chExt cx="793387" cy="1653336"/>
          </a:xfrm>
        </p:grpSpPr>
        <p:sp>
          <p:nvSpPr>
            <p:cNvPr id="11" name="Forme libre 10"/>
            <p:cNvSpPr/>
            <p:nvPr/>
          </p:nvSpPr>
          <p:spPr>
            <a:xfrm flipH="1">
              <a:off x="711922" y="1744547"/>
              <a:ext cx="793387" cy="1159223"/>
            </a:xfrm>
            <a:custGeom>
              <a:avLst/>
              <a:gdLst>
                <a:gd name="connsiteX0" fmla="*/ 1011520 w 1147866"/>
                <a:gd name="connsiteY0" fmla="*/ 1179509 h 1361956"/>
                <a:gd name="connsiteX1" fmla="*/ 1146636 w 1147866"/>
                <a:gd name="connsiteY1" fmla="*/ 598581 h 1361956"/>
                <a:gd name="connsiteX2" fmla="*/ 1038543 w 1147866"/>
                <a:gd name="connsiteY2" fmla="*/ 152752 h 1361956"/>
                <a:gd name="connsiteX3" fmla="*/ 484566 w 1147866"/>
                <a:gd name="connsiteY3" fmla="*/ 4142 h 1361956"/>
                <a:gd name="connsiteX4" fmla="*/ 25171 w 1147866"/>
                <a:gd name="connsiteY4" fmla="*/ 287851 h 1361956"/>
                <a:gd name="connsiteX5" fmla="*/ 119752 w 1147866"/>
                <a:gd name="connsiteY5" fmla="*/ 976860 h 1361956"/>
                <a:gd name="connsiteX6" fmla="*/ 619683 w 1147866"/>
                <a:gd name="connsiteY6" fmla="*/ 1355139 h 1361956"/>
                <a:gd name="connsiteX7" fmla="*/ 1011520 w 1147866"/>
                <a:gd name="connsiteY7" fmla="*/ 1179509 h 136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866" h="1361956">
                  <a:moveTo>
                    <a:pt x="1011520" y="1179509"/>
                  </a:moveTo>
                  <a:cubicBezTo>
                    <a:pt x="1099346" y="1053416"/>
                    <a:pt x="1142132" y="769707"/>
                    <a:pt x="1146636" y="598581"/>
                  </a:cubicBezTo>
                  <a:cubicBezTo>
                    <a:pt x="1151140" y="427455"/>
                    <a:pt x="1148888" y="251825"/>
                    <a:pt x="1038543" y="152752"/>
                  </a:cubicBezTo>
                  <a:cubicBezTo>
                    <a:pt x="928198" y="53679"/>
                    <a:pt x="653461" y="-18374"/>
                    <a:pt x="484566" y="4142"/>
                  </a:cubicBezTo>
                  <a:cubicBezTo>
                    <a:pt x="315671" y="26658"/>
                    <a:pt x="85973" y="125731"/>
                    <a:pt x="25171" y="287851"/>
                  </a:cubicBezTo>
                  <a:cubicBezTo>
                    <a:pt x="-35631" y="449971"/>
                    <a:pt x="20667" y="798979"/>
                    <a:pt x="119752" y="976860"/>
                  </a:cubicBezTo>
                  <a:cubicBezTo>
                    <a:pt x="218837" y="1154741"/>
                    <a:pt x="471055" y="1323616"/>
                    <a:pt x="619683" y="1355139"/>
                  </a:cubicBezTo>
                  <a:cubicBezTo>
                    <a:pt x="768311" y="1386662"/>
                    <a:pt x="923694" y="1305602"/>
                    <a:pt x="1011520" y="117950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009866" y="1759784"/>
              <a:ext cx="176468" cy="1397110"/>
            </a:xfrm>
            <a:custGeom>
              <a:avLst/>
              <a:gdLst>
                <a:gd name="connsiteX0" fmla="*/ 364815 w 364815"/>
                <a:gd name="connsiteY0" fmla="*/ 0 h 1269937"/>
                <a:gd name="connsiteX1" fmla="*/ 310768 w 364815"/>
                <a:gd name="connsiteY1" fmla="*/ 324239 h 1269937"/>
                <a:gd name="connsiteX2" fmla="*/ 162140 w 364815"/>
                <a:gd name="connsiteY2" fmla="*/ 526889 h 1269937"/>
                <a:gd name="connsiteX3" fmla="*/ 162140 w 364815"/>
                <a:gd name="connsiteY3" fmla="*/ 756558 h 1269937"/>
                <a:gd name="connsiteX4" fmla="*/ 189163 w 364815"/>
                <a:gd name="connsiteY4" fmla="*/ 945698 h 1269937"/>
                <a:gd name="connsiteX5" fmla="*/ 175652 w 364815"/>
                <a:gd name="connsiteY5" fmla="*/ 1161857 h 1269937"/>
                <a:gd name="connsiteX6" fmla="*/ 0 w 364815"/>
                <a:gd name="connsiteY6" fmla="*/ 1269937 h 1269937"/>
                <a:gd name="connsiteX0" fmla="*/ 214755 w 214755"/>
                <a:gd name="connsiteY0" fmla="*/ 0 h 1161857"/>
                <a:gd name="connsiteX1" fmla="*/ 160708 w 214755"/>
                <a:gd name="connsiteY1" fmla="*/ 324239 h 1161857"/>
                <a:gd name="connsiteX2" fmla="*/ 12080 w 214755"/>
                <a:gd name="connsiteY2" fmla="*/ 526889 h 1161857"/>
                <a:gd name="connsiteX3" fmla="*/ 12080 w 214755"/>
                <a:gd name="connsiteY3" fmla="*/ 756558 h 1161857"/>
                <a:gd name="connsiteX4" fmla="*/ 39103 w 214755"/>
                <a:gd name="connsiteY4" fmla="*/ 945698 h 1161857"/>
                <a:gd name="connsiteX5" fmla="*/ 25592 w 214755"/>
                <a:gd name="connsiteY5" fmla="*/ 1161857 h 1161857"/>
                <a:gd name="connsiteX0" fmla="*/ 214755 w 214755"/>
                <a:gd name="connsiteY0" fmla="*/ 0 h 1193607"/>
                <a:gd name="connsiteX1" fmla="*/ 160708 w 214755"/>
                <a:gd name="connsiteY1" fmla="*/ 324239 h 1193607"/>
                <a:gd name="connsiteX2" fmla="*/ 12080 w 214755"/>
                <a:gd name="connsiteY2" fmla="*/ 526889 h 1193607"/>
                <a:gd name="connsiteX3" fmla="*/ 12080 w 214755"/>
                <a:gd name="connsiteY3" fmla="*/ 756558 h 1193607"/>
                <a:gd name="connsiteX4" fmla="*/ 39103 w 214755"/>
                <a:gd name="connsiteY4" fmla="*/ 945698 h 1193607"/>
                <a:gd name="connsiteX5" fmla="*/ 25593 w 214755"/>
                <a:gd name="connsiteY5" fmla="*/ 1193607 h 1193607"/>
                <a:gd name="connsiteX0" fmla="*/ 214755 w 214755"/>
                <a:gd name="connsiteY0" fmla="*/ 0 h 1193607"/>
                <a:gd name="connsiteX1" fmla="*/ 160708 w 214755"/>
                <a:gd name="connsiteY1" fmla="*/ 324239 h 1193607"/>
                <a:gd name="connsiteX2" fmla="*/ 12080 w 214755"/>
                <a:gd name="connsiteY2" fmla="*/ 526889 h 1193607"/>
                <a:gd name="connsiteX3" fmla="*/ 12080 w 214755"/>
                <a:gd name="connsiteY3" fmla="*/ 756558 h 1193607"/>
                <a:gd name="connsiteX4" fmla="*/ 39103 w 214755"/>
                <a:gd name="connsiteY4" fmla="*/ 945698 h 1193607"/>
                <a:gd name="connsiteX5" fmla="*/ 25593 w 214755"/>
                <a:gd name="connsiteY5" fmla="*/ 1193607 h 119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755" h="1193607">
                  <a:moveTo>
                    <a:pt x="214755" y="0"/>
                  </a:moveTo>
                  <a:cubicBezTo>
                    <a:pt x="204621" y="118212"/>
                    <a:pt x="194487" y="236424"/>
                    <a:pt x="160708" y="324239"/>
                  </a:cubicBezTo>
                  <a:cubicBezTo>
                    <a:pt x="126929" y="412054"/>
                    <a:pt x="36851" y="454836"/>
                    <a:pt x="12080" y="526889"/>
                  </a:cubicBezTo>
                  <a:cubicBezTo>
                    <a:pt x="-12691" y="598942"/>
                    <a:pt x="7576" y="686756"/>
                    <a:pt x="12080" y="756558"/>
                  </a:cubicBezTo>
                  <a:cubicBezTo>
                    <a:pt x="16584" y="826360"/>
                    <a:pt x="36851" y="872857"/>
                    <a:pt x="39103" y="945698"/>
                  </a:cubicBezTo>
                  <a:cubicBezTo>
                    <a:pt x="41355" y="1018539"/>
                    <a:pt x="57120" y="1116888"/>
                    <a:pt x="25593" y="1193607"/>
                  </a:cubicBezTo>
                </a:path>
              </a:pathLst>
            </a:cu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avec flèche 15"/>
            <p:cNvCxnSpPr/>
            <p:nvPr/>
          </p:nvCxnSpPr>
          <p:spPr bwMode="auto">
            <a:xfrm flipH="1">
              <a:off x="964432" y="3151543"/>
              <a:ext cx="61329" cy="24634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ZoneTexte 18"/>
          <p:cNvSpPr txBox="1"/>
          <p:nvPr/>
        </p:nvSpPr>
        <p:spPr>
          <a:xfrm>
            <a:off x="542276" y="176934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80620" y="5075177"/>
            <a:ext cx="31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B</a:t>
            </a:r>
            <a:endParaRPr lang="fr-FR" i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85087" y="4009565"/>
            <a:ext cx="11377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0" dirty="0" smtClean="0">
                <a:solidFill>
                  <a:srgbClr val="C00000"/>
                </a:solidFill>
                <a:latin typeface="+mn-lt"/>
              </a:rPr>
              <a:t>Exutoire</a:t>
            </a:r>
          </a:p>
          <a:p>
            <a:pPr algn="ctr"/>
            <a:r>
              <a:rPr lang="fr-FR" sz="1600" dirty="0" smtClean="0">
                <a:solidFill>
                  <a:srgbClr val="C00000"/>
                </a:solidFill>
                <a:latin typeface="+mn-lt"/>
              </a:rPr>
              <a:t>[L/(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</a:rPr>
              <a:t>s</a:t>
            </a:r>
            <a:r>
              <a:rPr lang="fr-FR" sz="1600" dirty="0" err="1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</a:rPr>
              <a:t>ha</a:t>
            </a:r>
            <a:r>
              <a:rPr lang="fr-FR" sz="1600" dirty="0" smtClean="0">
                <a:solidFill>
                  <a:srgbClr val="C00000"/>
                </a:solidFill>
                <a:latin typeface="+mn-lt"/>
              </a:rPr>
              <a:t>)]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884767" y="3396003"/>
            <a:ext cx="371735" cy="642102"/>
          </a:xfrm>
          <a:custGeom>
            <a:avLst/>
            <a:gdLst>
              <a:gd name="connsiteX0" fmla="*/ 271138 w 371735"/>
              <a:gd name="connsiteY0" fmla="*/ 642102 h 642102"/>
              <a:gd name="connsiteX1" fmla="*/ 356760 w 371735"/>
              <a:gd name="connsiteY1" fmla="*/ 370992 h 642102"/>
              <a:gd name="connsiteX2" fmla="*/ 0 w 371735"/>
              <a:gd name="connsiteY2" fmla="*/ 0 h 6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735" h="642102">
                <a:moveTo>
                  <a:pt x="271138" y="642102"/>
                </a:moveTo>
                <a:cubicBezTo>
                  <a:pt x="336544" y="560055"/>
                  <a:pt x="401950" y="478009"/>
                  <a:pt x="356760" y="370992"/>
                </a:cubicBezTo>
                <a:cubicBezTo>
                  <a:pt x="311570" y="263975"/>
                  <a:pt x="0" y="0"/>
                  <a:pt x="0" y="0"/>
                </a:cubicBezTo>
              </a:path>
            </a:pathLst>
          </a:custGeom>
          <a:ln w="19050" cmpd="sng">
            <a:solidFill>
              <a:srgbClr val="C00000"/>
            </a:solidFill>
            <a:headEnd type="none"/>
            <a:tailEnd type="arrow"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13521" y="3224776"/>
            <a:ext cx="215999" cy="215999"/>
          </a:xfrm>
          <a:prstGeom prst="ellipse">
            <a:avLst/>
          </a:prstGeom>
          <a:ln w="28575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80191" y="5745817"/>
            <a:ext cx="215999" cy="215999"/>
          </a:xfrm>
          <a:prstGeom prst="ellipse">
            <a:avLst/>
          </a:prstGeom>
          <a:ln w="28575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/>
          <p:cNvSpPr/>
          <p:nvPr/>
        </p:nvSpPr>
        <p:spPr>
          <a:xfrm>
            <a:off x="1084553" y="4651668"/>
            <a:ext cx="285409" cy="1098707"/>
          </a:xfrm>
          <a:custGeom>
            <a:avLst/>
            <a:gdLst>
              <a:gd name="connsiteX0" fmla="*/ 0 w 285409"/>
              <a:gd name="connsiteY0" fmla="*/ 0 h 1098707"/>
              <a:gd name="connsiteX1" fmla="*/ 285409 w 285409"/>
              <a:gd name="connsiteY1" fmla="*/ 741984 h 1098707"/>
              <a:gd name="connsiteX2" fmla="*/ 0 w 285409"/>
              <a:gd name="connsiteY2" fmla="*/ 1098707 h 10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09" h="1098707">
                <a:moveTo>
                  <a:pt x="0" y="0"/>
                </a:moveTo>
                <a:cubicBezTo>
                  <a:pt x="142704" y="279433"/>
                  <a:pt x="285409" y="558866"/>
                  <a:pt x="285409" y="741984"/>
                </a:cubicBezTo>
                <a:cubicBezTo>
                  <a:pt x="285409" y="925102"/>
                  <a:pt x="142704" y="1011904"/>
                  <a:pt x="0" y="1098707"/>
                </a:cubicBezTo>
              </a:path>
            </a:pathLst>
          </a:custGeom>
          <a:ln w="19050" cmpd="sng">
            <a:solidFill>
              <a:srgbClr val="C00000"/>
            </a:solidFill>
            <a:headEnd type="none"/>
            <a:tailEnd type="arrow"/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44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8982381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dirty="0" smtClean="0"/>
              <a:t> </a:t>
            </a:r>
            <a:r>
              <a:rPr lang="fr-FR" i="1" dirty="0" smtClean="0"/>
              <a:t>corrélations débit vs paramètres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7891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/>
          <a:srcRect t="10465"/>
          <a:stretch/>
        </p:blipFill>
        <p:spPr>
          <a:xfrm>
            <a:off x="204377" y="1080646"/>
            <a:ext cx="8866697" cy="479776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14272" y="29992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b="1" i="0" dirty="0" smtClean="0">
                <a:solidFill>
                  <a:srgbClr val="002060"/>
                </a:solidFill>
                <a:latin typeface="+mn-lt"/>
              </a:rPr>
              <a:t>(Filtré)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2876" y="5256014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b="1" i="0" dirty="0" smtClean="0">
                <a:solidFill>
                  <a:srgbClr val="002060"/>
                </a:solidFill>
                <a:latin typeface="+mn-lt"/>
              </a:rPr>
              <a:t>(Filtré)</a:t>
            </a:r>
          </a:p>
        </p:txBody>
      </p:sp>
    </p:spTree>
    <p:extLst>
      <p:ext uri="{BB962C8B-B14F-4D97-AF65-F5344CB8AC3E}">
        <p14:creationId xmlns:p14="http://schemas.microsoft.com/office/powerpoint/2010/main" val="3578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8996652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corrélations débit vs phosphore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71045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906" y="1001445"/>
            <a:ext cx="7523548" cy="5579171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 bwMode="auto">
          <a:xfrm>
            <a:off x="7096839" y="1701665"/>
            <a:ext cx="232166" cy="423291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6277435" y="1510501"/>
            <a:ext cx="78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rgbClr val="FF0000"/>
                </a:solidFill>
                <a:latin typeface="+mn-lt"/>
              </a:rPr>
              <a:t>Débit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7139985" y="3100839"/>
            <a:ext cx="232166" cy="423291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7099021" y="2732167"/>
            <a:ext cx="48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rgbClr val="FF0000"/>
                </a:solidFill>
                <a:latin typeface="+mn-lt"/>
              </a:rPr>
              <a:t>[P]</a:t>
            </a:r>
          </a:p>
        </p:txBody>
      </p:sp>
    </p:spTree>
    <p:extLst>
      <p:ext uri="{BB962C8B-B14F-4D97-AF65-F5344CB8AC3E}">
        <p14:creationId xmlns:p14="http://schemas.microsoft.com/office/powerpoint/2010/main" val="211573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PLAN DE LA PRÉSENTATION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674678" y="1098073"/>
            <a:ext cx="7173759" cy="3467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42925" indent="-542925">
              <a:lnSpc>
                <a:spcPct val="200000"/>
              </a:lnSpc>
              <a:buFont typeface="Wingdings" charset="2"/>
              <a:buChar char="²"/>
            </a:pPr>
            <a:r>
              <a:rPr lang="fr-FR" sz="28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Contexte de l’étude</a:t>
            </a:r>
          </a:p>
          <a:p>
            <a:pPr marL="542925" indent="-542925">
              <a:lnSpc>
                <a:spcPct val="200000"/>
              </a:lnSpc>
              <a:buFont typeface="Wingdings" charset="2"/>
              <a:buChar char="²"/>
            </a:pPr>
            <a:r>
              <a:rPr lang="fr-FR" sz="28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Approche de travail &amp; méthodologie</a:t>
            </a:r>
          </a:p>
          <a:p>
            <a:pPr marL="542925" indent="-542925">
              <a:lnSpc>
                <a:spcPct val="200000"/>
              </a:lnSpc>
              <a:buFont typeface="Wingdings" charset="2"/>
              <a:buChar char="²"/>
            </a:pPr>
            <a:r>
              <a:rPr lang="fr-FR" sz="28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Principaux résultats</a:t>
            </a:r>
          </a:p>
          <a:p>
            <a:pPr marL="542925" indent="-542925">
              <a:lnSpc>
                <a:spcPct val="200000"/>
              </a:lnSpc>
              <a:buFont typeface="Wingdings" charset="2"/>
              <a:buChar char="²"/>
            </a:pPr>
            <a:r>
              <a:rPr lang="fr-FR" sz="28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Synthèse / conclusion</a:t>
            </a:r>
          </a:p>
        </p:txBody>
      </p:sp>
    </p:spTree>
    <p:extLst>
      <p:ext uri="{BB962C8B-B14F-4D97-AF65-F5344CB8AC3E}">
        <p14:creationId xmlns:p14="http://schemas.microsoft.com/office/powerpoint/2010/main" val="27829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8996652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corrélations débit vs phosphore</a:t>
            </a:r>
            <a:endParaRPr lang="fr-FR" b="1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310654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9985" y="1124143"/>
            <a:ext cx="7259828" cy="5385816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 bwMode="auto">
          <a:xfrm>
            <a:off x="4556716" y="3614167"/>
            <a:ext cx="232166" cy="423291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3737312" y="3423003"/>
            <a:ext cx="78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rgbClr val="FF0000"/>
                </a:solidFill>
                <a:latin typeface="+mn-lt"/>
              </a:rPr>
              <a:t>Débit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5227593" y="2502270"/>
            <a:ext cx="232166" cy="423291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5186629" y="2133598"/>
            <a:ext cx="48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rgbClr val="FF0000"/>
                </a:solidFill>
                <a:latin typeface="+mn-lt"/>
              </a:rPr>
              <a:t>[P]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8996652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corrélations débit vs phosphore</a:t>
            </a:r>
            <a:endParaRPr lang="fr-FR" b="1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721247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9990" y="1138742"/>
            <a:ext cx="7244080" cy="5370068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 bwMode="auto">
          <a:xfrm>
            <a:off x="5972760" y="4008347"/>
            <a:ext cx="232166" cy="423291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5153356" y="3817183"/>
            <a:ext cx="78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rgbClr val="FF0000"/>
                </a:solidFill>
                <a:latin typeface="+mn-lt"/>
              </a:rPr>
              <a:t>Débit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585243" y="3757806"/>
            <a:ext cx="232166" cy="423291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6544279" y="3389134"/>
            <a:ext cx="48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0" dirty="0" smtClean="0">
                <a:solidFill>
                  <a:srgbClr val="FF0000"/>
                </a:solidFill>
                <a:latin typeface="+mn-lt"/>
              </a:rPr>
              <a:t>[P]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RÉSULTATS</a:t>
            </a:r>
            <a:r>
              <a:rPr lang="fr-FR" dirty="0" smtClean="0"/>
              <a:t> </a:t>
            </a:r>
            <a:r>
              <a:rPr lang="fr-FR" i="1" dirty="0" smtClean="0"/>
              <a:t>Phosphore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7891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5681" y="1006690"/>
            <a:ext cx="6566464" cy="5605519"/>
          </a:xfrm>
          <a:prstGeom prst="rect">
            <a:avLst/>
          </a:prstGeom>
        </p:spPr>
      </p:pic>
      <p:sp>
        <p:nvSpPr>
          <p:cNvPr id="7" name="Ellipse 6"/>
          <p:cNvSpPr>
            <a:spLocks noChangeAspect="1"/>
          </p:cNvSpPr>
          <p:nvPr/>
        </p:nvSpPr>
        <p:spPr>
          <a:xfrm>
            <a:off x="2075837" y="4055405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2542344" y="5013424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3022508" y="4865424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3511450" y="4723775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3977957" y="5020294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4458121" y="4726764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4933832" y="5140771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5400339" y="5344680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Ellipse 16"/>
          <p:cNvSpPr>
            <a:spLocks noChangeAspect="1"/>
          </p:cNvSpPr>
          <p:nvPr/>
        </p:nvSpPr>
        <p:spPr>
          <a:xfrm>
            <a:off x="5880503" y="5315750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Ellipse 18"/>
          <p:cNvSpPr>
            <a:spLocks noChangeAspect="1"/>
          </p:cNvSpPr>
          <p:nvPr/>
        </p:nvSpPr>
        <p:spPr>
          <a:xfrm>
            <a:off x="6369444" y="4658141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Ellipse 19"/>
          <p:cNvSpPr>
            <a:spLocks noChangeAspect="1"/>
          </p:cNvSpPr>
          <p:nvPr/>
        </p:nvSpPr>
        <p:spPr>
          <a:xfrm>
            <a:off x="6835951" y="4782670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Ellipse 20"/>
          <p:cNvSpPr>
            <a:spLocks noChangeAspect="1"/>
          </p:cNvSpPr>
          <p:nvPr/>
        </p:nvSpPr>
        <p:spPr>
          <a:xfrm>
            <a:off x="7316115" y="5243250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9139356" cy="705076"/>
          </a:xfrm>
        </p:spPr>
        <p:txBody>
          <a:bodyPr/>
          <a:lstStyle/>
          <a:p>
            <a:r>
              <a:rPr lang="fr-FR" b="1" dirty="0" smtClean="0"/>
              <a:t>RÉSULTATS </a:t>
            </a:r>
            <a:r>
              <a:rPr lang="fr-FR" i="1" dirty="0" err="1" smtClean="0"/>
              <a:t>P</a:t>
            </a:r>
            <a:r>
              <a:rPr lang="fr-FR" i="1" dirty="0" err="1" smtClean="0">
                <a:solidFill>
                  <a:srgbClr val="C00000"/>
                </a:solidFill>
              </a:rPr>
              <a:t>total</a:t>
            </a:r>
            <a:r>
              <a:rPr lang="fr-FR" i="1" dirty="0" smtClean="0"/>
              <a:t> </a:t>
            </a:r>
            <a:r>
              <a:rPr lang="fr-FR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FR" i="1" dirty="0" smtClean="0"/>
              <a:t> référence milieu naturel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7891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/>
          <a:srcRect t="9269"/>
          <a:stretch/>
        </p:blipFill>
        <p:spPr>
          <a:xfrm>
            <a:off x="291038" y="1098075"/>
            <a:ext cx="8641830" cy="5482100"/>
          </a:xfrm>
          <a:prstGeom prst="rect">
            <a:avLst/>
          </a:prstGeom>
        </p:spPr>
      </p:pic>
      <p:grpSp>
        <p:nvGrpSpPr>
          <p:cNvPr id="24" name="Grouper 23"/>
          <p:cNvGrpSpPr/>
          <p:nvPr/>
        </p:nvGrpSpPr>
        <p:grpSpPr>
          <a:xfrm>
            <a:off x="759124" y="4554968"/>
            <a:ext cx="5518189" cy="1248497"/>
            <a:chOff x="846712" y="4554968"/>
            <a:chExt cx="5518189" cy="1248497"/>
          </a:xfrm>
        </p:grpSpPr>
        <p:grpSp>
          <p:nvGrpSpPr>
            <p:cNvPr id="22" name="Grouper 21"/>
            <p:cNvGrpSpPr/>
            <p:nvPr/>
          </p:nvGrpSpPr>
          <p:grpSpPr>
            <a:xfrm>
              <a:off x="846712" y="4769868"/>
              <a:ext cx="5518189" cy="1033597"/>
              <a:chOff x="1036486" y="5207838"/>
              <a:chExt cx="7214110" cy="1033597"/>
            </a:xfrm>
          </p:grpSpPr>
          <p:cxnSp>
            <p:nvCxnSpPr>
              <p:cNvPr id="12" name="Connecteur droit 11"/>
              <p:cNvCxnSpPr/>
              <p:nvPr/>
            </p:nvCxnSpPr>
            <p:spPr bwMode="auto">
              <a:xfrm>
                <a:off x="1036486" y="5529021"/>
                <a:ext cx="705102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" name="ZoneTexte 12"/>
              <p:cNvSpPr txBox="1"/>
              <p:nvPr/>
            </p:nvSpPr>
            <p:spPr>
              <a:xfrm>
                <a:off x="2195395" y="5872103"/>
                <a:ext cx="1094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-0,010</a:t>
                </a: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403066" y="5872103"/>
                <a:ext cx="760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0,010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42308" y="5426827"/>
                <a:ext cx="4204337" cy="204389"/>
              </a:xfrm>
              <a:prstGeom prst="rect">
                <a:avLst/>
              </a:prstGeom>
              <a:pattFill prst="ltDnDiag">
                <a:fgClr>
                  <a:srgbClr val="C00000"/>
                </a:fgClr>
                <a:bgClr>
                  <a:prstClr val="white"/>
                </a:bgClr>
              </a:pattFill>
              <a:ln>
                <a:solidFill>
                  <a:srgbClr val="404040"/>
                </a:solidFill>
              </a:ln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" name="Connecteur droit 16"/>
              <p:cNvCxnSpPr/>
              <p:nvPr/>
            </p:nvCxnSpPr>
            <p:spPr bwMode="auto">
              <a:xfrm>
                <a:off x="2627709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necteur droit 17"/>
              <p:cNvCxnSpPr/>
              <p:nvPr/>
            </p:nvCxnSpPr>
            <p:spPr bwMode="auto">
              <a:xfrm>
                <a:off x="6838462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ZoneTexte 18"/>
              <p:cNvSpPr txBox="1"/>
              <p:nvPr/>
            </p:nvSpPr>
            <p:spPr>
              <a:xfrm>
                <a:off x="7273345" y="5872103"/>
                <a:ext cx="977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>
                    <a:solidFill>
                      <a:srgbClr val="000000"/>
                    </a:solidFill>
                    <a:latin typeface="+mn-lt"/>
                  </a:rPr>
                  <a:t>m</a:t>
                </a:r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g-P/L</a:t>
                </a:r>
              </a:p>
            </p:txBody>
          </p:sp>
          <p:cxnSp>
            <p:nvCxnSpPr>
              <p:cNvPr id="20" name="Connecteur droit 19"/>
              <p:cNvCxnSpPr/>
              <p:nvPr/>
            </p:nvCxnSpPr>
            <p:spPr bwMode="auto">
              <a:xfrm>
                <a:off x="4561113" y="5301839"/>
                <a:ext cx="14599" cy="43199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ZoneTexte 20"/>
              <p:cNvSpPr txBox="1"/>
              <p:nvPr/>
            </p:nvSpPr>
            <p:spPr>
              <a:xfrm>
                <a:off x="4345143" y="5872103"/>
                <a:ext cx="408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2408738" y="4554968"/>
              <a:ext cx="2319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Variabilité naturelle</a:t>
              </a: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 cstate="print"/>
          <a:srcRect l="76967" t="14284"/>
          <a:stretch/>
        </p:blipFill>
        <p:spPr>
          <a:xfrm>
            <a:off x="6943760" y="1401528"/>
            <a:ext cx="1990450" cy="5179086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7547367" y="3314031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568381" y="6167293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323E-6 -3.21148E-6 L -0.22158 -0.195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9" y="-9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9362509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</a:t>
            </a:r>
            <a:r>
              <a:rPr lang="fr-FR" i="1" dirty="0" err="1" smtClean="0"/>
              <a:t>P</a:t>
            </a:r>
            <a:r>
              <a:rPr lang="fr-FR" i="1" dirty="0" err="1" smtClean="0">
                <a:solidFill>
                  <a:srgbClr val="C00000"/>
                </a:solidFill>
              </a:rPr>
              <a:t>total</a:t>
            </a:r>
            <a:r>
              <a:rPr lang="fr-FR" i="1" dirty="0" smtClean="0"/>
              <a:t> </a:t>
            </a:r>
            <a:r>
              <a:rPr lang="fr-FR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FR" i="1" dirty="0" smtClean="0"/>
              <a:t> réponses des « traités »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75693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3514" y="1036547"/>
            <a:ext cx="5657629" cy="582145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/>
          <a:srcRect t="73714" b="13196"/>
          <a:stretch/>
        </p:blipFill>
        <p:spPr>
          <a:xfrm>
            <a:off x="1791978" y="5326303"/>
            <a:ext cx="5657629" cy="762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 cstate="print"/>
          <a:srcRect t="22970" b="64204"/>
          <a:stretch/>
        </p:blipFill>
        <p:spPr>
          <a:xfrm>
            <a:off x="1802892" y="2370666"/>
            <a:ext cx="5657629" cy="74660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 cstate="print"/>
          <a:srcRect b="89643"/>
          <a:stretch/>
        </p:blipFill>
        <p:spPr>
          <a:xfrm>
            <a:off x="1788907" y="1036548"/>
            <a:ext cx="5657629" cy="602908"/>
          </a:xfrm>
          <a:prstGeom prst="rect">
            <a:avLst/>
          </a:prstGeom>
        </p:spPr>
      </p:pic>
      <p:sp>
        <p:nvSpPr>
          <p:cNvPr id="30" name="Ellipse 29"/>
          <p:cNvSpPr/>
          <p:nvPr/>
        </p:nvSpPr>
        <p:spPr>
          <a:xfrm>
            <a:off x="7507722" y="2975057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7495530" y="3860928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r 31"/>
          <p:cNvGrpSpPr/>
          <p:nvPr/>
        </p:nvGrpSpPr>
        <p:grpSpPr>
          <a:xfrm>
            <a:off x="759124" y="4554968"/>
            <a:ext cx="5518189" cy="1248497"/>
            <a:chOff x="846712" y="4554968"/>
            <a:chExt cx="5518189" cy="1248497"/>
          </a:xfrm>
        </p:grpSpPr>
        <p:grpSp>
          <p:nvGrpSpPr>
            <p:cNvPr id="33" name="Grouper 32"/>
            <p:cNvGrpSpPr/>
            <p:nvPr/>
          </p:nvGrpSpPr>
          <p:grpSpPr>
            <a:xfrm>
              <a:off x="846712" y="4769868"/>
              <a:ext cx="5518189" cy="1033597"/>
              <a:chOff x="1036486" y="5207838"/>
              <a:chExt cx="7214110" cy="1033597"/>
            </a:xfrm>
          </p:grpSpPr>
          <p:cxnSp>
            <p:nvCxnSpPr>
              <p:cNvPr id="35" name="Connecteur droit 34"/>
              <p:cNvCxnSpPr/>
              <p:nvPr/>
            </p:nvCxnSpPr>
            <p:spPr bwMode="auto">
              <a:xfrm>
                <a:off x="1036486" y="5529021"/>
                <a:ext cx="705102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ZoneTexte 35"/>
              <p:cNvSpPr txBox="1"/>
              <p:nvPr/>
            </p:nvSpPr>
            <p:spPr>
              <a:xfrm>
                <a:off x="2195395" y="5872103"/>
                <a:ext cx="1094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-0,010</a:t>
                </a: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6261770" y="5872103"/>
                <a:ext cx="1176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+0,010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42308" y="5426827"/>
                <a:ext cx="4204337" cy="204389"/>
              </a:xfrm>
              <a:prstGeom prst="rect">
                <a:avLst/>
              </a:prstGeom>
              <a:pattFill prst="ltDnDiag">
                <a:fgClr>
                  <a:srgbClr val="C00000"/>
                </a:fgClr>
                <a:bgClr>
                  <a:prstClr val="white"/>
                </a:bgClr>
              </a:pattFill>
              <a:ln>
                <a:solidFill>
                  <a:srgbClr val="404040"/>
                </a:solidFill>
              </a:ln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/>
              <p:cNvCxnSpPr/>
              <p:nvPr/>
            </p:nvCxnSpPr>
            <p:spPr bwMode="auto">
              <a:xfrm>
                <a:off x="2627709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Connecteur droit 39"/>
              <p:cNvCxnSpPr/>
              <p:nvPr/>
            </p:nvCxnSpPr>
            <p:spPr bwMode="auto">
              <a:xfrm>
                <a:off x="6838462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" name="ZoneTexte 40"/>
              <p:cNvSpPr txBox="1"/>
              <p:nvPr/>
            </p:nvSpPr>
            <p:spPr>
              <a:xfrm>
                <a:off x="7273345" y="5872103"/>
                <a:ext cx="977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>
                    <a:solidFill>
                      <a:srgbClr val="000000"/>
                    </a:solidFill>
                    <a:latin typeface="+mn-lt"/>
                  </a:rPr>
                  <a:t>m</a:t>
                </a:r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g-P/L</a:t>
                </a:r>
              </a:p>
            </p:txBody>
          </p:sp>
          <p:cxnSp>
            <p:nvCxnSpPr>
              <p:cNvPr id="42" name="Connecteur droit 41"/>
              <p:cNvCxnSpPr/>
              <p:nvPr/>
            </p:nvCxnSpPr>
            <p:spPr bwMode="auto">
              <a:xfrm>
                <a:off x="4737734" y="5301839"/>
                <a:ext cx="14599" cy="43199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" name="ZoneTexte 42"/>
              <p:cNvSpPr txBox="1"/>
              <p:nvPr/>
            </p:nvSpPr>
            <p:spPr>
              <a:xfrm>
                <a:off x="4539426" y="5872103"/>
                <a:ext cx="408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2408738" y="4554968"/>
              <a:ext cx="2319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Variabilité naturelle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3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1 -0.01551 L -0.36421 -0.278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6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64E-8 1.11111E-6 L 0.00188 0.063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317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625E-6 4.07407E-6 L 0.00068 -0.272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9016988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P dissous / particulaire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7891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/>
          <a:srcRect b="20888"/>
          <a:stretch/>
        </p:blipFill>
        <p:spPr>
          <a:xfrm>
            <a:off x="52223" y="1068990"/>
            <a:ext cx="6727888" cy="2261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/>
          <a:srcRect t="20702"/>
          <a:stretch/>
        </p:blipFill>
        <p:spPr>
          <a:xfrm>
            <a:off x="38112" y="3443111"/>
            <a:ext cx="6744080" cy="3097406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 bwMode="auto">
          <a:xfrm flipH="1">
            <a:off x="-81065" y="3330222"/>
            <a:ext cx="691199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/>
        </p:nvCxnSpPr>
        <p:spPr bwMode="auto">
          <a:xfrm flipH="1">
            <a:off x="-81065" y="3454400"/>
            <a:ext cx="691199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er 17"/>
          <p:cNvGrpSpPr/>
          <p:nvPr/>
        </p:nvGrpSpPr>
        <p:grpSpPr>
          <a:xfrm>
            <a:off x="6903448" y="1580668"/>
            <a:ext cx="2390398" cy="2862323"/>
            <a:chOff x="6903448" y="1580668"/>
            <a:chExt cx="2390398" cy="2862323"/>
          </a:xfrm>
        </p:grpSpPr>
        <p:sp>
          <p:nvSpPr>
            <p:cNvPr id="7" name="ZoneTexte 6"/>
            <p:cNvSpPr txBox="1"/>
            <p:nvPr/>
          </p:nvSpPr>
          <p:spPr>
            <a:xfrm>
              <a:off x="6903448" y="1580668"/>
              <a:ext cx="2390398" cy="286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72%</a:t>
              </a:r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/>
              </a:r>
              <a:b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</a:br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P dissous</a:t>
              </a:r>
            </a:p>
            <a:p>
              <a:pPr algn="ctr"/>
              <a:endPara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  <a:p>
              <a:pPr algn="ctr"/>
              <a:endParaRPr lang="fr-FR" i="0" dirty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  <a:p>
              <a:pPr algn="ctr"/>
              <a:r>
                <a:rPr lang="fr-FR" b="1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61 cas</a:t>
              </a:r>
            </a:p>
            <a:p>
              <a:pPr algn="ctr"/>
              <a:r>
                <a:rPr lang="fr-FR" i="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o</a:t>
              </a:r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ù </a:t>
              </a:r>
              <a:r>
                <a:rPr lang="fr-FR" i="0" dirty="0" err="1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Ppart</a:t>
              </a:r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/</a:t>
              </a:r>
              <a:r>
                <a:rPr lang="fr-FR" i="0" dirty="0" err="1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Ptot</a:t>
              </a:r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 &gt; 50%</a:t>
              </a:r>
            </a:p>
            <a:p>
              <a:pPr algn="ctr"/>
              <a:endPara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  <a:p>
              <a:pPr algn="ctr"/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dont </a:t>
              </a:r>
              <a:r>
                <a:rPr lang="fr-FR" b="1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40%</a:t>
              </a:r>
              <a:r>
                <a:rPr lang="fr-FR" i="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/>
              </a:r>
              <a:br>
                <a:rPr lang="fr-FR" i="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</a:br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n’est pas associé</a:t>
              </a:r>
              <a:b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</a:br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à un épisode pluie</a:t>
              </a:r>
            </a:p>
          </p:txBody>
        </p:sp>
        <p:cxnSp>
          <p:nvCxnSpPr>
            <p:cNvPr id="16" name="Connecteur droit 15"/>
            <p:cNvCxnSpPr/>
            <p:nvPr/>
          </p:nvCxnSpPr>
          <p:spPr bwMode="auto">
            <a:xfrm flipH="1" flipV="1">
              <a:off x="7113145" y="2485834"/>
              <a:ext cx="1970998" cy="0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78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7999" y="1053778"/>
            <a:ext cx="5592932" cy="580422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 cstate="print"/>
          <a:srcRect b="89762"/>
          <a:stretch/>
        </p:blipFill>
        <p:spPr>
          <a:xfrm>
            <a:off x="1840830" y="1066611"/>
            <a:ext cx="5592932" cy="5942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22806" y="2701995"/>
            <a:ext cx="19347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C00000"/>
                </a:solidFill>
                <a:latin typeface="+mn-lt"/>
              </a:rPr>
              <a:t>Aucun</a:t>
            </a:r>
          </a:p>
          <a:p>
            <a:pPr algn="ctr"/>
            <a:r>
              <a:rPr lang="fr-FR" sz="2000" dirty="0">
                <a:solidFill>
                  <a:srgbClr val="C00000"/>
                </a:solidFill>
                <a:latin typeface="+mn-lt"/>
              </a:rPr>
              <a:t>d</a:t>
            </a:r>
            <a:r>
              <a:rPr lang="fr-FR" sz="2000" dirty="0" smtClean="0">
                <a:solidFill>
                  <a:srgbClr val="C00000"/>
                </a:solidFill>
                <a:latin typeface="+mn-lt"/>
              </a:rPr>
              <a:t>épassement</a:t>
            </a:r>
          </a:p>
          <a:p>
            <a:pPr algn="ctr"/>
            <a:r>
              <a:rPr lang="fr-FR" sz="2000" dirty="0">
                <a:solidFill>
                  <a:srgbClr val="C00000"/>
                </a:solidFill>
                <a:latin typeface="+mn-lt"/>
              </a:rPr>
              <a:t>d</a:t>
            </a:r>
            <a:r>
              <a:rPr lang="fr-FR" sz="2000" dirty="0" smtClean="0">
                <a:solidFill>
                  <a:srgbClr val="C00000"/>
                </a:solidFill>
                <a:latin typeface="+mn-lt"/>
              </a:rPr>
              <a:t>e seuil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759124" y="4554968"/>
            <a:ext cx="5393440" cy="1248497"/>
            <a:chOff x="846712" y="4554968"/>
            <a:chExt cx="5393440" cy="1248497"/>
          </a:xfrm>
        </p:grpSpPr>
        <p:grpSp>
          <p:nvGrpSpPr>
            <p:cNvPr id="33" name="Grouper 32"/>
            <p:cNvGrpSpPr/>
            <p:nvPr/>
          </p:nvGrpSpPr>
          <p:grpSpPr>
            <a:xfrm>
              <a:off x="846712" y="4769868"/>
              <a:ext cx="5393440" cy="1033597"/>
              <a:chOff x="1036486" y="5207838"/>
              <a:chExt cx="7051022" cy="1033597"/>
            </a:xfrm>
          </p:grpSpPr>
          <p:cxnSp>
            <p:nvCxnSpPr>
              <p:cNvPr id="35" name="Connecteur droit 34"/>
              <p:cNvCxnSpPr/>
              <p:nvPr/>
            </p:nvCxnSpPr>
            <p:spPr bwMode="auto">
              <a:xfrm>
                <a:off x="1036486" y="5529021"/>
                <a:ext cx="705102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ZoneTexte 35"/>
              <p:cNvSpPr txBox="1"/>
              <p:nvPr/>
            </p:nvSpPr>
            <p:spPr>
              <a:xfrm>
                <a:off x="2778243" y="5872103"/>
                <a:ext cx="1094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-0,005</a:t>
                </a: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5466977" y="5872103"/>
                <a:ext cx="1176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+0,005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225159" y="5426827"/>
                <a:ext cx="2823831" cy="204389"/>
              </a:xfrm>
              <a:prstGeom prst="rect">
                <a:avLst/>
              </a:prstGeom>
              <a:pattFill prst="ltDnDiag">
                <a:fgClr>
                  <a:srgbClr val="C00000"/>
                </a:fgClr>
                <a:bgClr>
                  <a:prstClr val="white"/>
                </a:bgClr>
              </a:pattFill>
              <a:ln>
                <a:solidFill>
                  <a:srgbClr val="404040"/>
                </a:solidFill>
              </a:ln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/>
              <p:cNvCxnSpPr/>
              <p:nvPr/>
            </p:nvCxnSpPr>
            <p:spPr bwMode="auto">
              <a:xfrm>
                <a:off x="3210557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Connecteur droit 39"/>
              <p:cNvCxnSpPr/>
              <p:nvPr/>
            </p:nvCxnSpPr>
            <p:spPr bwMode="auto">
              <a:xfrm>
                <a:off x="6043669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" name="ZoneTexte 40"/>
              <p:cNvSpPr txBox="1"/>
              <p:nvPr/>
            </p:nvSpPr>
            <p:spPr>
              <a:xfrm>
                <a:off x="6478552" y="5872103"/>
                <a:ext cx="977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>
                    <a:solidFill>
                      <a:srgbClr val="000000"/>
                    </a:solidFill>
                    <a:latin typeface="+mn-lt"/>
                  </a:rPr>
                  <a:t>m</a:t>
                </a:r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g-P/L</a:t>
                </a:r>
              </a:p>
            </p:txBody>
          </p:sp>
          <p:cxnSp>
            <p:nvCxnSpPr>
              <p:cNvPr id="42" name="Connecteur droit 41"/>
              <p:cNvCxnSpPr/>
              <p:nvPr/>
            </p:nvCxnSpPr>
            <p:spPr bwMode="auto">
              <a:xfrm>
                <a:off x="4596437" y="5301839"/>
                <a:ext cx="14599" cy="43199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" name="ZoneTexte 42"/>
              <p:cNvSpPr txBox="1"/>
              <p:nvPr/>
            </p:nvSpPr>
            <p:spPr>
              <a:xfrm>
                <a:off x="4398129" y="5872103"/>
                <a:ext cx="408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2408738" y="4554968"/>
              <a:ext cx="2319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Variabilité naturelle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9362509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</a:t>
            </a:r>
            <a:r>
              <a:rPr lang="fr-FR" i="1" dirty="0" err="1" smtClean="0"/>
              <a:t>P</a:t>
            </a:r>
            <a:r>
              <a:rPr lang="fr-FR" i="1" dirty="0" err="1" smtClean="0">
                <a:solidFill>
                  <a:srgbClr val="C00000"/>
                </a:solidFill>
              </a:rPr>
              <a:t>dissous</a:t>
            </a:r>
            <a:r>
              <a:rPr lang="fr-FR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FR" i="1" dirty="0" smtClean="0"/>
              <a:t> réponses des « traités »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861831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67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316E-6 1.35047E-6 L -0.32143 -0.24021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2900" y="1040268"/>
            <a:ext cx="6050631" cy="581773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/>
          <a:srcRect t="1" b="86828"/>
          <a:stretch/>
        </p:blipFill>
        <p:spPr>
          <a:xfrm>
            <a:off x="1616686" y="1044057"/>
            <a:ext cx="6050631" cy="76627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 cstate="print"/>
          <a:srcRect t="55668" b="29238"/>
          <a:stretch/>
        </p:blipFill>
        <p:spPr>
          <a:xfrm>
            <a:off x="1603177" y="4282662"/>
            <a:ext cx="6050631" cy="87814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 cstate="print"/>
          <a:srcRect t="84695"/>
          <a:stretch/>
        </p:blipFill>
        <p:spPr>
          <a:xfrm>
            <a:off x="1616690" y="5971408"/>
            <a:ext cx="6050631" cy="890382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320008" y="4903893"/>
            <a:ext cx="6206124" cy="1248497"/>
            <a:chOff x="846712" y="4554968"/>
            <a:chExt cx="6206124" cy="1248497"/>
          </a:xfrm>
        </p:grpSpPr>
        <p:grpSp>
          <p:nvGrpSpPr>
            <p:cNvPr id="17" name="Grouper 16"/>
            <p:cNvGrpSpPr/>
            <p:nvPr/>
          </p:nvGrpSpPr>
          <p:grpSpPr>
            <a:xfrm>
              <a:off x="846712" y="4769868"/>
              <a:ext cx="6206124" cy="1033597"/>
              <a:chOff x="1036486" y="5207838"/>
              <a:chExt cx="8113470" cy="1033597"/>
            </a:xfrm>
          </p:grpSpPr>
          <p:cxnSp>
            <p:nvCxnSpPr>
              <p:cNvPr id="19" name="Connecteur droit 18"/>
              <p:cNvCxnSpPr/>
              <p:nvPr/>
            </p:nvCxnSpPr>
            <p:spPr bwMode="auto">
              <a:xfrm>
                <a:off x="1036486" y="5529021"/>
                <a:ext cx="705102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ZoneTexte 19"/>
              <p:cNvSpPr txBox="1"/>
              <p:nvPr/>
            </p:nvSpPr>
            <p:spPr>
              <a:xfrm>
                <a:off x="1594885" y="5872103"/>
                <a:ext cx="1094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-0,022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6204001" y="5872103"/>
                <a:ext cx="1176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+0,022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200760" y="5426826"/>
                <a:ext cx="4894646" cy="216000"/>
              </a:xfrm>
              <a:prstGeom prst="rect">
                <a:avLst/>
              </a:prstGeom>
              <a:pattFill prst="ltDnDiag">
                <a:fgClr>
                  <a:srgbClr val="C00000"/>
                </a:fgClr>
                <a:bgClr>
                  <a:prstClr val="white"/>
                </a:bgClr>
              </a:pattFill>
              <a:ln>
                <a:solidFill>
                  <a:srgbClr val="404040"/>
                </a:solidFill>
              </a:ln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3" name="Connecteur droit 22"/>
              <p:cNvCxnSpPr/>
              <p:nvPr/>
            </p:nvCxnSpPr>
            <p:spPr bwMode="auto">
              <a:xfrm>
                <a:off x="2186157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Connecteur droit 23"/>
              <p:cNvCxnSpPr/>
              <p:nvPr/>
            </p:nvCxnSpPr>
            <p:spPr bwMode="auto">
              <a:xfrm>
                <a:off x="7121056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ZoneTexte 24"/>
              <p:cNvSpPr txBox="1"/>
              <p:nvPr/>
            </p:nvSpPr>
            <p:spPr>
              <a:xfrm>
                <a:off x="7231092" y="5872103"/>
                <a:ext cx="1918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err="1">
                    <a:solidFill>
                      <a:srgbClr val="000000"/>
                    </a:solidFill>
                    <a:latin typeface="+mn-lt"/>
                  </a:rPr>
                  <a:t>k</a:t>
                </a:r>
                <a:r>
                  <a:rPr lang="fr-FR" i="0" dirty="0" err="1" smtClean="0">
                    <a:solidFill>
                      <a:srgbClr val="000000"/>
                    </a:solidFill>
                    <a:latin typeface="+mn-lt"/>
                  </a:rPr>
                  <a:t>g-P</a:t>
                </a:r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/ha/an</a:t>
                </a:r>
              </a:p>
            </p:txBody>
          </p:sp>
          <p:cxnSp>
            <p:nvCxnSpPr>
              <p:cNvPr id="26" name="Connecteur droit 25"/>
              <p:cNvCxnSpPr/>
              <p:nvPr/>
            </p:nvCxnSpPr>
            <p:spPr bwMode="auto">
              <a:xfrm>
                <a:off x="4596437" y="5301839"/>
                <a:ext cx="14599" cy="43199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ZoneTexte 26"/>
              <p:cNvSpPr txBox="1"/>
              <p:nvPr/>
            </p:nvSpPr>
            <p:spPr>
              <a:xfrm>
                <a:off x="4398129" y="5872103"/>
                <a:ext cx="408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2408738" y="4554968"/>
              <a:ext cx="2319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Variabilité naturelle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9139356" cy="705076"/>
          </a:xfrm>
        </p:spPr>
        <p:txBody>
          <a:bodyPr/>
          <a:lstStyle/>
          <a:p>
            <a:r>
              <a:rPr lang="fr-FR" b="1" dirty="0" smtClean="0"/>
              <a:t>RÉSULTATS </a:t>
            </a:r>
            <a:r>
              <a:rPr lang="fr-FR" i="1" dirty="0" smtClean="0">
                <a:solidFill>
                  <a:srgbClr val="C00000"/>
                </a:solidFill>
              </a:rPr>
              <a:t>flux</a:t>
            </a:r>
            <a:r>
              <a:rPr lang="fr-FR" i="1" dirty="0" smtClean="0"/>
              <a:t> </a:t>
            </a:r>
            <a:r>
              <a:rPr lang="fr-FR" i="1" dirty="0" err="1" smtClean="0"/>
              <a:t>P</a:t>
            </a:r>
            <a:r>
              <a:rPr lang="fr-FR" i="1" dirty="0" err="1" smtClean="0">
                <a:solidFill>
                  <a:srgbClr val="C00000"/>
                </a:solidFill>
              </a:rPr>
              <a:t>total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FR" i="1" dirty="0" smtClean="0"/>
              <a:t> </a:t>
            </a:r>
            <a:r>
              <a:rPr lang="fr-FR" i="1" dirty="0"/>
              <a:t>réponses des « traités »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7891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" name="Ellipse 29"/>
          <p:cNvSpPr/>
          <p:nvPr/>
        </p:nvSpPr>
        <p:spPr>
          <a:xfrm>
            <a:off x="7936333" y="2837095"/>
            <a:ext cx="788313" cy="576572"/>
          </a:xfrm>
          <a:prstGeom prst="ellipse">
            <a:avLst/>
          </a:prstGeom>
          <a:ln w="57150" cmpd="sng">
            <a:solidFill>
              <a:srgbClr val="C00000"/>
            </a:solidFill>
            <a:prstDash val="sysDash"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7936333" y="3802286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  <a:prstDash val="sysDash"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3210081" y="1060713"/>
            <a:ext cx="4410377" cy="369332"/>
          </a:xfrm>
          <a:prstGeom prst="rect">
            <a:avLst/>
          </a:prstGeom>
          <a:solidFill>
            <a:srgbClr val="FFFFFF"/>
          </a:solidFill>
          <a:ln>
            <a:solidFill>
              <a:srgbClr val="2342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Flux de P total en </a:t>
            </a:r>
            <a:r>
              <a:rPr lang="fr-FR" i="0" dirty="0" err="1" smtClean="0">
                <a:solidFill>
                  <a:srgbClr val="C00000"/>
                </a:solidFill>
                <a:latin typeface="+mn-lt"/>
              </a:rPr>
              <a:t>kg-P</a:t>
            </a:r>
            <a:r>
              <a:rPr lang="fr-FR" i="0" dirty="0" smtClean="0">
                <a:solidFill>
                  <a:srgbClr val="C00000"/>
                </a:solidFill>
                <a:latin typeface="+mn-lt"/>
              </a:rPr>
              <a:t>/ha/an  </a:t>
            </a:r>
          </a:p>
        </p:txBody>
      </p:sp>
    </p:spTree>
    <p:extLst>
      <p:ext uri="{BB962C8B-B14F-4D97-AF65-F5344CB8AC3E}">
        <p14:creationId xmlns:p14="http://schemas.microsoft.com/office/powerpoint/2010/main" val="3578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4321E-6 2.07495E-6 L -0.35474 -0.23224 " pathEditMode="relative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1533E-6 -3.83048E-6 L 5.11533E-6 0.02663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6 -4.78925E-6 L 0.00068 -0.285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1428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35E-6 1.85185E-6 L -0.00103 -0.346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RÉSULTATS</a:t>
            </a:r>
            <a:r>
              <a:rPr lang="fr-FR" dirty="0" smtClean="0"/>
              <a:t> mise en contexte </a:t>
            </a:r>
            <a:r>
              <a:rPr lang="fr-FR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FR" i="1" dirty="0" smtClean="0"/>
              <a:t> </a:t>
            </a:r>
            <a:r>
              <a:rPr lang="fr-FR" dirty="0" smtClean="0"/>
              <a:t>résultats 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7891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/>
          <a:srcRect t="4023"/>
          <a:stretch/>
        </p:blipFill>
        <p:spPr>
          <a:xfrm>
            <a:off x="833425" y="954959"/>
            <a:ext cx="7593434" cy="56684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6731" y="2904644"/>
            <a:ext cx="4850213" cy="243180"/>
          </a:xfrm>
          <a:prstGeom prst="rect">
            <a:avLst/>
          </a:prstGeom>
          <a:ln w="28575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150993" y="3651483"/>
            <a:ext cx="2252441" cy="2914364"/>
          </a:xfrm>
          <a:prstGeom prst="rect">
            <a:avLst/>
          </a:prstGeom>
          <a:ln w="28575" cmpd="sng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201412" y="1058386"/>
            <a:ext cx="2892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RÉSULTATS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97051" y="2029298"/>
            <a:ext cx="29290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0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Autres paramètres</a:t>
            </a:r>
          </a:p>
          <a:p>
            <a:pPr algn="ctr"/>
            <a:r>
              <a:rPr lang="fr-FR" sz="2400" dirty="0" smtClean="0">
                <a:solidFill>
                  <a:srgbClr val="C00000"/>
                </a:solidFill>
                <a:latin typeface="+mn-lt"/>
              </a:rPr>
              <a:t>Couleur</a:t>
            </a:r>
          </a:p>
          <a:p>
            <a:pPr algn="ctr"/>
            <a:r>
              <a:rPr lang="fr-FR" sz="2400" dirty="0" smtClean="0">
                <a:solidFill>
                  <a:srgbClr val="C00000"/>
                </a:solidFill>
                <a:latin typeface="+mn-lt"/>
              </a:rPr>
              <a:t>Turbidité</a:t>
            </a:r>
          </a:p>
          <a:p>
            <a:pPr algn="ctr"/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Température</a:t>
            </a:r>
          </a:p>
          <a:p>
            <a:pPr algn="ctr"/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10640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BLOOM ALGUAL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451565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199740" y="1515995"/>
            <a:ext cx="4317299" cy="3165093"/>
            <a:chOff x="371717" y="1035230"/>
            <a:chExt cx="4317299" cy="316509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987" y="1035230"/>
              <a:ext cx="4285029" cy="2902762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71717" y="3946407"/>
              <a:ext cx="328863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[</a:t>
              </a:r>
              <a:r>
                <a:rPr lang="fr-FR" sz="1050" u="sng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Source</a:t>
              </a:r>
              <a:r>
                <a:rPr lang="fr-FR" sz="105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: </a:t>
              </a:r>
              <a:r>
                <a:rPr lang="fr-FR" sz="105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  <a:hlinkClick r:id="rId4"/>
                </a:rPr>
                <a:t>http</a:t>
              </a:r>
              <a:r>
                <a:rPr lang="fr-FR" sz="1050" dirty="0">
                  <a:solidFill>
                    <a:schemeClr val="tx2">
                      <a:lumMod val="75000"/>
                    </a:schemeClr>
                  </a:solidFill>
                  <a:latin typeface="+mn-lt"/>
                  <a:hlinkClick r:id="rId4"/>
                </a:rPr>
                <a:t>://</a:t>
              </a:r>
              <a:r>
                <a:rPr lang="fr-FR" sz="105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  <a:hlinkClick r:id="rId4"/>
                </a:rPr>
                <a:t>www.destinationknowlton.com</a:t>
              </a:r>
              <a:r>
                <a:rPr lang="fr-FR" sz="105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]  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747198" y="1355558"/>
            <a:ext cx="3719833" cy="4735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Bloom algal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Température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Nutriments : phosphore (P)</a:t>
            </a:r>
            <a:b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en particulier</a:t>
            </a:r>
          </a:p>
          <a:p>
            <a:pPr>
              <a:lnSpc>
                <a:spcPct val="120000"/>
              </a:lnSpc>
            </a:pPr>
            <a:endParaRPr lang="fr-FR" sz="2000" i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fr-FR" sz="2400" b="1" i="0" u="sng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Wingdings"/>
              </a:rPr>
              <a:t>Sources de nutriments</a:t>
            </a:r>
          </a:p>
          <a:p>
            <a:pPr>
              <a:lnSpc>
                <a:spcPct val="120000"/>
              </a:lnSpc>
            </a:pPr>
            <a:r>
              <a:rPr lang="fr-FR" sz="2400" b="1" i="0" u="sng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Wingdings"/>
              </a:rPr>
              <a:t>potentielles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Wingdings"/>
              </a:rPr>
              <a:t>Fosses septiques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Wingdings"/>
              </a:rPr>
              <a:t>Agriculture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Wingdings"/>
              </a:rPr>
              <a:t>Stations d’épuration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Wingdings"/>
              </a:rPr>
              <a:t>Coupes forestières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Wingding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50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RÉSULTATS </a:t>
            </a:r>
            <a:r>
              <a:rPr lang="fr-FR" i="1" dirty="0" smtClean="0"/>
              <a:t>couleur apparente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302067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/>
          <a:srcRect l="13468" r="12956" b="10384"/>
          <a:stretch/>
        </p:blipFill>
        <p:spPr>
          <a:xfrm>
            <a:off x="1930307" y="1159771"/>
            <a:ext cx="5926582" cy="5217276"/>
          </a:xfrm>
          <a:prstGeom prst="rect">
            <a:avLst/>
          </a:prstGeom>
        </p:spPr>
      </p:pic>
      <p:sp>
        <p:nvSpPr>
          <p:cNvPr id="6" name="Ellipse 5"/>
          <p:cNvSpPr>
            <a:spLocks noChangeAspect="1"/>
          </p:cNvSpPr>
          <p:nvPr/>
        </p:nvSpPr>
        <p:spPr>
          <a:xfrm>
            <a:off x="2535189" y="3812226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4261675" y="3953007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2971307" y="4086216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3407425" y="4360206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3830032" y="3810088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4684282" y="3862228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5548944" y="4281037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5117301" y="4124608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5985061" y="4217278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6849723" y="4244299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6418080" y="3304290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Ellipse 16"/>
          <p:cNvSpPr>
            <a:spLocks noChangeAspect="1"/>
          </p:cNvSpPr>
          <p:nvPr/>
        </p:nvSpPr>
        <p:spPr>
          <a:xfrm>
            <a:off x="7285840" y="4356168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94" y="117403"/>
            <a:ext cx="9018978" cy="705076"/>
          </a:xfrm>
        </p:spPr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couleur apparente </a:t>
            </a:r>
            <a:r>
              <a:rPr lang="fr-FR" i="1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FR" i="1" dirty="0"/>
              <a:t> </a:t>
            </a:r>
            <a:r>
              <a:rPr lang="fr-FR" i="1" dirty="0" smtClean="0"/>
              <a:t>particularités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703477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/>
          <a:srcRect l="15821" r="13954" b="11175"/>
          <a:stretch/>
        </p:blipFill>
        <p:spPr>
          <a:xfrm>
            <a:off x="2102846" y="987736"/>
            <a:ext cx="5754605" cy="5402263"/>
          </a:xfrm>
          <a:prstGeom prst="rect">
            <a:avLst/>
          </a:prstGeom>
        </p:spPr>
      </p:pic>
      <p:sp>
        <p:nvSpPr>
          <p:cNvPr id="7" name="Ellipse 6"/>
          <p:cNvSpPr>
            <a:spLocks noChangeAspect="1"/>
          </p:cNvSpPr>
          <p:nvPr/>
        </p:nvSpPr>
        <p:spPr>
          <a:xfrm>
            <a:off x="2737844" y="4379645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4639966" y="2223730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3363107" y="1870580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4005666" y="4188367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5913723" y="2105931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5279425" y="4367788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7200992" y="2379923"/>
            <a:ext cx="278755" cy="287999"/>
          </a:xfrm>
          <a:prstGeom prst="ellipse">
            <a:avLst/>
          </a:prstGeom>
          <a:ln w="57150" cmpd="sng">
            <a:solidFill>
              <a:srgbClr val="3333CC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Ellipse 16"/>
          <p:cNvSpPr>
            <a:spLocks noChangeAspect="1"/>
          </p:cNvSpPr>
          <p:nvPr/>
        </p:nvSpPr>
        <p:spPr>
          <a:xfrm>
            <a:off x="6553183" y="4385088"/>
            <a:ext cx="278755" cy="287999"/>
          </a:xfrm>
          <a:prstGeom prst="ellipse">
            <a:avLst/>
          </a:prstGeom>
          <a:ln w="57150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6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couleur apparente</a:t>
            </a:r>
            <a:endParaRPr lang="fr-FR" b="1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363102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1500" y="1013248"/>
            <a:ext cx="5592048" cy="58447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/>
          <a:srcRect b="89663"/>
          <a:stretch/>
        </p:blipFill>
        <p:spPr>
          <a:xfrm>
            <a:off x="1831777" y="1030548"/>
            <a:ext cx="5592048" cy="6041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/>
          <a:srcRect t="60958" b="25867"/>
          <a:stretch/>
        </p:blipFill>
        <p:spPr>
          <a:xfrm>
            <a:off x="1839275" y="4573562"/>
            <a:ext cx="5592048" cy="77007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/>
          <a:srcRect t="86153"/>
          <a:stretch/>
        </p:blipFill>
        <p:spPr>
          <a:xfrm>
            <a:off x="1845336" y="6048678"/>
            <a:ext cx="5592048" cy="809322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433091" y="4788630"/>
            <a:ext cx="6242921" cy="1262007"/>
            <a:chOff x="846712" y="4554968"/>
            <a:chExt cx="6242921" cy="1262007"/>
          </a:xfrm>
        </p:grpSpPr>
        <p:grpSp>
          <p:nvGrpSpPr>
            <p:cNvPr id="11" name="Grouper 10"/>
            <p:cNvGrpSpPr/>
            <p:nvPr/>
          </p:nvGrpSpPr>
          <p:grpSpPr>
            <a:xfrm>
              <a:off x="846712" y="4769868"/>
              <a:ext cx="6242921" cy="1047107"/>
              <a:chOff x="1036486" y="5207838"/>
              <a:chExt cx="8161576" cy="1047107"/>
            </a:xfrm>
          </p:grpSpPr>
          <p:cxnSp>
            <p:nvCxnSpPr>
              <p:cNvPr id="13" name="Connecteur droit 12"/>
              <p:cNvCxnSpPr/>
              <p:nvPr/>
            </p:nvCxnSpPr>
            <p:spPr bwMode="auto">
              <a:xfrm>
                <a:off x="1036486" y="5529021"/>
                <a:ext cx="705102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ZoneTexte 13"/>
              <p:cNvSpPr txBox="1"/>
              <p:nvPr/>
            </p:nvSpPr>
            <p:spPr>
              <a:xfrm>
                <a:off x="2124747" y="5872103"/>
                <a:ext cx="926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-14,2</a:t>
                </a: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297094" y="5872103"/>
                <a:ext cx="1009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+14,2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89331" y="5426826"/>
                <a:ext cx="4141612" cy="216000"/>
              </a:xfrm>
              <a:prstGeom prst="rect">
                <a:avLst/>
              </a:prstGeom>
              <a:pattFill prst="ltDnDiag">
                <a:fgClr>
                  <a:srgbClr val="C00000"/>
                </a:fgClr>
                <a:bgClr>
                  <a:prstClr val="white"/>
                </a:bgClr>
              </a:pattFill>
              <a:ln>
                <a:solidFill>
                  <a:srgbClr val="404040"/>
                </a:solidFill>
              </a:ln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" name="Connecteur droit 16"/>
              <p:cNvCxnSpPr/>
              <p:nvPr/>
            </p:nvCxnSpPr>
            <p:spPr bwMode="auto">
              <a:xfrm>
                <a:off x="2557061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necteur droit 17"/>
              <p:cNvCxnSpPr/>
              <p:nvPr/>
            </p:nvCxnSpPr>
            <p:spPr bwMode="auto">
              <a:xfrm>
                <a:off x="6750153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ZoneTexte 18"/>
              <p:cNvSpPr txBox="1"/>
              <p:nvPr/>
            </p:nvSpPr>
            <p:spPr>
              <a:xfrm>
                <a:off x="7308669" y="5872103"/>
                <a:ext cx="1889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Unité Pt-Co</a:t>
                </a:r>
              </a:p>
            </p:txBody>
          </p:sp>
          <p:cxnSp>
            <p:nvCxnSpPr>
              <p:cNvPr id="20" name="Connecteur droit 19"/>
              <p:cNvCxnSpPr/>
              <p:nvPr/>
            </p:nvCxnSpPr>
            <p:spPr bwMode="auto">
              <a:xfrm>
                <a:off x="4578775" y="5301839"/>
                <a:ext cx="14599" cy="43199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ZoneTexte 20"/>
              <p:cNvSpPr txBox="1"/>
              <p:nvPr/>
            </p:nvSpPr>
            <p:spPr>
              <a:xfrm>
                <a:off x="4398129" y="5885613"/>
                <a:ext cx="408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2408738" y="4554968"/>
              <a:ext cx="2319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Variabilité naturelle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7490503" y="4248115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  <a:prstDash val="solid"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7490503" y="2927928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  <a:prstDash val="solid"/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9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839E-6 7.73306E-6 L -0.35747 -0.25398 " pathEditMode="relative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0752E-7 -2.96296E-6 L -3.00752E-7 0.085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95E-6 3.33333E-6 L -0.00034 -0.2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481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175E-7 4.81481E-6 L -0.00068 -0.353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RÉSULTATS</a:t>
            </a:r>
            <a:r>
              <a:rPr lang="fr-FR" i="1" dirty="0" smtClean="0"/>
              <a:t> turbidité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79202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1500" y="1013248"/>
            <a:ext cx="5605272" cy="58447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/>
          <a:srcRect b="89894"/>
          <a:stretch/>
        </p:blipFill>
        <p:spPr>
          <a:xfrm>
            <a:off x="1845287" y="1017038"/>
            <a:ext cx="5605272" cy="5906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/>
          <a:srcRect t="35198" b="38535"/>
          <a:stretch/>
        </p:blipFill>
        <p:spPr>
          <a:xfrm>
            <a:off x="1839469" y="3064223"/>
            <a:ext cx="5605272" cy="15352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/>
          <a:srcRect t="86579" b="1"/>
          <a:stretch/>
        </p:blipFill>
        <p:spPr>
          <a:xfrm>
            <a:off x="1834666" y="6073589"/>
            <a:ext cx="5605272" cy="784411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35392" y="5213083"/>
            <a:ext cx="5402547" cy="1166316"/>
            <a:chOff x="846712" y="4554968"/>
            <a:chExt cx="5402547" cy="1166316"/>
          </a:xfrm>
        </p:grpSpPr>
        <p:grpSp>
          <p:nvGrpSpPr>
            <p:cNvPr id="11" name="Grouper 10"/>
            <p:cNvGrpSpPr/>
            <p:nvPr/>
          </p:nvGrpSpPr>
          <p:grpSpPr>
            <a:xfrm>
              <a:off x="846712" y="4769868"/>
              <a:ext cx="5402547" cy="951416"/>
              <a:chOff x="1036486" y="5207838"/>
              <a:chExt cx="7062928" cy="951416"/>
            </a:xfrm>
          </p:grpSpPr>
          <p:cxnSp>
            <p:nvCxnSpPr>
              <p:cNvPr id="13" name="Connecteur droit 12"/>
              <p:cNvCxnSpPr/>
              <p:nvPr/>
            </p:nvCxnSpPr>
            <p:spPr bwMode="auto">
              <a:xfrm>
                <a:off x="1036486" y="5529021"/>
                <a:ext cx="705102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ZoneTexte 13"/>
              <p:cNvSpPr txBox="1"/>
              <p:nvPr/>
            </p:nvSpPr>
            <p:spPr>
              <a:xfrm>
                <a:off x="2124747" y="5789922"/>
                <a:ext cx="926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-1,79</a:t>
                </a: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297095" y="5789922"/>
                <a:ext cx="1009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+1,79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89331" y="5426826"/>
                <a:ext cx="4141612" cy="216000"/>
              </a:xfrm>
              <a:prstGeom prst="rect">
                <a:avLst/>
              </a:prstGeom>
              <a:pattFill prst="ltDnDiag">
                <a:fgClr>
                  <a:srgbClr val="C00000"/>
                </a:fgClr>
                <a:bgClr>
                  <a:prstClr val="white"/>
                </a:bgClr>
              </a:pattFill>
              <a:ln>
                <a:solidFill>
                  <a:srgbClr val="404040"/>
                </a:solidFill>
              </a:ln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" name="Connecteur droit 16"/>
              <p:cNvCxnSpPr/>
              <p:nvPr/>
            </p:nvCxnSpPr>
            <p:spPr bwMode="auto">
              <a:xfrm>
                <a:off x="2557061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necteur droit 17"/>
              <p:cNvCxnSpPr/>
              <p:nvPr/>
            </p:nvCxnSpPr>
            <p:spPr bwMode="auto">
              <a:xfrm>
                <a:off x="6750153" y="5207838"/>
                <a:ext cx="14599" cy="642367"/>
              </a:xfrm>
              <a:prstGeom prst="lin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ZoneTexte 18"/>
              <p:cNvSpPr txBox="1"/>
              <p:nvPr/>
            </p:nvSpPr>
            <p:spPr>
              <a:xfrm>
                <a:off x="7308670" y="5789922"/>
                <a:ext cx="790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rgbClr val="000000"/>
                    </a:solidFill>
                    <a:latin typeface="+mn-lt"/>
                  </a:rPr>
                  <a:t>UTN</a:t>
                </a:r>
              </a:p>
            </p:txBody>
          </p:sp>
          <p:cxnSp>
            <p:nvCxnSpPr>
              <p:cNvPr id="20" name="Connecteur droit 19"/>
              <p:cNvCxnSpPr/>
              <p:nvPr/>
            </p:nvCxnSpPr>
            <p:spPr bwMode="auto">
              <a:xfrm>
                <a:off x="4578775" y="5301839"/>
                <a:ext cx="14599" cy="43199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ZoneTexte 20"/>
              <p:cNvSpPr txBox="1"/>
              <p:nvPr/>
            </p:nvSpPr>
            <p:spPr>
              <a:xfrm>
                <a:off x="4398129" y="5789922"/>
                <a:ext cx="408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0" dirty="0" smtClean="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2408738" y="4554968"/>
              <a:ext cx="2319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Variabilité naturelle</a:t>
              </a:r>
            </a:p>
          </p:txBody>
        </p:sp>
      </p:grpSp>
      <p:sp>
        <p:nvSpPr>
          <p:cNvPr id="23" name="Ellipse 22"/>
          <p:cNvSpPr/>
          <p:nvPr/>
        </p:nvSpPr>
        <p:spPr>
          <a:xfrm>
            <a:off x="7546331" y="2481304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  <a:prstDash val="solid"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7546331" y="3596737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  <a:prstDash val="solid"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7545540" y="4695518"/>
            <a:ext cx="788313" cy="423378"/>
          </a:xfrm>
          <a:prstGeom prst="ellipse">
            <a:avLst/>
          </a:prstGeom>
          <a:ln w="57150" cmpd="sng">
            <a:solidFill>
              <a:srgbClr val="C00000"/>
            </a:solidFill>
            <a:prstDash val="sysDash"/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83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684E-6 4.7811E-6 L -0.3409 -0.23002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7372E-6 4.90854E-7 L -0.00205 0.0266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132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0092 L -0.00103 -0.1150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571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021E-6 -4.07407E-6 L 4.94021E-6 -0.25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 Faits-saillants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68349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2342" y="1507244"/>
            <a:ext cx="9067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Changements observés de </a:t>
            </a:r>
            <a:r>
              <a:rPr lang="fr-CA" b="1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Ptotal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trop faibles pour les attribuer à la récolte forestière plutôt qu’à la variabilité naturelle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Aucune relation entre les effets de la coupe et l’aire équivalente de coupe</a:t>
            </a:r>
          </a:p>
          <a:p>
            <a:pPr>
              <a:spcAft>
                <a:spcPts val="600"/>
              </a:spcAft>
              <a:tabLst>
                <a:tab pos="534988" algn="l"/>
                <a:tab pos="893763" algn="l"/>
              </a:tabLst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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valable également pour le site G1 </a:t>
            </a:r>
            <a:r>
              <a:rPr lang="fr-CA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McGuire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avec 68 % de coupe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Aucun effet significatif pour </a:t>
            </a:r>
            <a:r>
              <a:rPr lang="fr-CA" b="1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Pdissous</a:t>
            </a:r>
            <a:endParaRPr lang="fr-CA" b="1" i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b="1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Ptotal</a:t>
            </a:r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composé à 72 % de </a:t>
            </a:r>
            <a:r>
              <a:rPr lang="fr-CA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Pdissous</a:t>
            </a:r>
            <a:endParaRPr lang="fr-CA" i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Pointes observées de </a:t>
            </a:r>
            <a:r>
              <a:rPr lang="fr-CA" b="1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Pparticulaire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: pas systématiquement reliées à des épisodes de pluie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Faible corrélation entre le débit d’eau et la fraction particulaire de </a:t>
            </a:r>
            <a:r>
              <a:rPr lang="fr-CA" b="1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Ptotal</a:t>
            </a:r>
            <a:endParaRPr lang="fr-CA" b="1" i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2342" y="1117902"/>
            <a:ext cx="452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Concentrations de phosphore (mg-P/L)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2342" y="4755107"/>
            <a:ext cx="386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Flux de phosphore (</a:t>
            </a:r>
            <a:r>
              <a:rPr lang="fr-CA" b="1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kg-P</a:t>
            </a:r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/ha</a:t>
            </a:r>
            <a:r>
              <a:rPr lang="fr-CA" b="1" i="0" dirty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/</a:t>
            </a:r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an)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2342" y="5139934"/>
            <a:ext cx="9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Aucune augmentation constatée (i.e. sous la variabilité naturelle)</a:t>
            </a:r>
          </a:p>
        </p:txBody>
      </p:sp>
    </p:spTree>
    <p:extLst>
      <p:ext uri="{BB962C8B-B14F-4D97-AF65-F5344CB8AC3E}">
        <p14:creationId xmlns:p14="http://schemas.microsoft.com/office/powerpoint/2010/main" val="3316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 Faits-saillants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238443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2342" y="1507244"/>
            <a:ext cx="906770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Fraction soluble (couleur vraie) compose la grande majorité de la couleur totale (couleur apparente)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Aucune augmentation constatée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(i.e. sous la 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variabilité naturelle)</a:t>
            </a:r>
          </a:p>
          <a:p>
            <a:pPr>
              <a:spcAft>
                <a:spcPts val="600"/>
              </a:spcAft>
              <a:tabLst>
                <a:tab pos="534988" algn="l"/>
                <a:tab pos="893763" algn="l"/>
              </a:tabLst>
            </a:pP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	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Sauf le site F1de </a:t>
            </a:r>
            <a:r>
              <a:rPr lang="fr-CA" i="0" dirty="0" err="1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Baribeau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 en 2011 : + 30,1 unités Pt-Co</a:t>
            </a:r>
          </a:p>
          <a:p>
            <a:pPr>
              <a:spcAft>
                <a:spcPts val="600"/>
              </a:spcAft>
              <a:tabLst>
                <a:tab pos="534988" algn="l"/>
                <a:tab pos="893763" algn="l"/>
              </a:tabLst>
            </a:pP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	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sym typeface="Symbol"/>
              </a:rPr>
              <a:t>	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Sauf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le site A1 de </a:t>
            </a:r>
            <a:r>
              <a:rPr lang="fr-CA" i="0" dirty="0" err="1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Ouareau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 : - 15,4 unités Pt-Co</a:t>
            </a:r>
          </a:p>
          <a:p>
            <a:pPr>
              <a:spcAft>
                <a:spcPts val="600"/>
              </a:spcAft>
              <a:tabLst>
                <a:tab pos="534988" algn="l"/>
                <a:tab pos="893763" algn="l"/>
              </a:tabLst>
            </a:pPr>
            <a:r>
              <a:rPr lang="fr-CA" i="0" dirty="0">
                <a:solidFill>
                  <a:schemeClr val="tx2">
                    <a:lumMod val="75000"/>
                  </a:schemeClr>
                </a:solidFill>
                <a:sym typeface="Symbol"/>
              </a:rPr>
              <a:t>	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Tendance à une légère diminution suite aux coupes</a:t>
            </a:r>
            <a:endParaRPr lang="fr-CA" i="0" dirty="0">
              <a:solidFill>
                <a:schemeClr val="tx2">
                  <a:lumMod val="75000"/>
                </a:schemeClr>
              </a:solidFill>
              <a:latin typeface="+mn-lt"/>
              <a:sym typeface="Symbo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Même comportement pour la couleur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vraie</a:t>
            </a:r>
            <a:endParaRPr lang="fr-CA" i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2342" y="1117902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Couleur apparente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2342" y="4066749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Turbidité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2342" y="4410480"/>
            <a:ext cx="879380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2 augmentations (G1 et G3 de </a:t>
            </a:r>
            <a:r>
              <a:rPr lang="fr-CA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McGuire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en 2011) et 1 diminution (E1 de Cenelle en 2012) dépassent les variations naturelles </a:t>
            </a:r>
          </a:p>
          <a:p>
            <a:pPr>
              <a:spcAft>
                <a:spcPts val="600"/>
              </a:spcAft>
              <a:tabLst>
                <a:tab pos="534988" algn="l"/>
                <a:tab pos="893763" algn="l"/>
              </a:tabLst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	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dues potentiellement à des pointes instantanées de turbidité</a:t>
            </a:r>
            <a:endParaRPr lang="fr-CA" i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722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 Faits-saillants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286783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2342" y="1507244"/>
            <a:ext cx="90677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Pas d’effet significatif constaté (maintien de la température à 1</a:t>
            </a:r>
            <a:r>
              <a:rPr lang="fr-CA" i="0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 de sa valeur naturelle)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Fortes corrélations entre les bassins traités et témoins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2342" y="1117902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Température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2342" y="2587293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pH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2342" y="2931024"/>
            <a:ext cx="928151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Effets variables sur l’ensemble des sites traités :</a:t>
            </a:r>
          </a:p>
          <a:p>
            <a:pPr>
              <a:spcAft>
                <a:spcPts val="600"/>
              </a:spcAft>
              <a:tabLst>
                <a:tab pos="534988" algn="l"/>
                <a:tab pos="893763" algn="l"/>
              </a:tabLst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	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augmentation 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l’année suivant la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coupe</a:t>
            </a:r>
          </a:p>
          <a:p>
            <a:pPr>
              <a:spcAft>
                <a:spcPts val="600"/>
              </a:spcAft>
              <a:tabLst>
                <a:tab pos="534988" algn="l"/>
                <a:tab pos="893763" algn="l"/>
              </a:tabLst>
            </a:pP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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  <a:sym typeface="Symbol"/>
              </a:rPr>
              <a:t>	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diminution 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généralisée à la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4</a:t>
            </a:r>
            <a:r>
              <a:rPr lang="fr-CA" i="0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année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93763" algn="l"/>
                <a:tab pos="1254125" algn="l"/>
              </a:tabLst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Mêmes tendances 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pour les sites témoins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2342" y="4947375"/>
            <a:ext cx="90677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Peu corrélés aux paramètres de qualité d’eau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Certains degrés de corrélation avec la couleur lors d’échantillonnages dynamiques d’épisodes pluvieux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2342" y="455803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Débit</a:t>
            </a:r>
          </a:p>
        </p:txBody>
      </p:sp>
    </p:spTree>
    <p:extLst>
      <p:ext uri="{BB962C8B-B14F-4D97-AF65-F5344CB8AC3E}">
        <p14:creationId xmlns:p14="http://schemas.microsoft.com/office/powerpoint/2010/main" val="9416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 GÉNÉRALE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246724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599176" y="2194114"/>
                <a:ext cx="6724918" cy="3200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CA" b="1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Pratiques de coupe</a:t>
                </a:r>
                <a:endParaRPr lang="fr-CA" b="1" i="0" dirty="0">
                  <a:solidFill>
                    <a:schemeClr val="tx2">
                      <a:lumMod val="75000"/>
                    </a:schemeClr>
                  </a:solidFill>
                  <a:latin typeface="+mn-lt"/>
                </a:endParaRPr>
              </a:p>
              <a:p>
                <a:pPr marL="285750" indent="-285750">
                  <a:spcAft>
                    <a:spcPts val="600"/>
                  </a:spcAft>
                  <a:buFont typeface="Arial"/>
                  <a:buChar char="•"/>
                </a:pP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Reproduction des peuplements et des paysages</a:t>
                </a:r>
              </a:p>
              <a:p>
                <a:pPr marL="285750" indent="-285750">
                  <a:spcAft>
                    <a:spcPts val="600"/>
                  </a:spcAft>
                  <a:buFont typeface="Arial"/>
                  <a:buChar char="•"/>
                </a:pP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Techniques peu agressives (végétation laissée en place)</a:t>
                </a:r>
              </a:p>
              <a:p>
                <a:pPr marL="285750" indent="-285750">
                  <a:spcAft>
                    <a:spcPts val="600"/>
                  </a:spcAft>
                  <a:buFont typeface="Arial"/>
                  <a:buChar char="•"/>
                </a:pP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Pratiques surtout hivernales</a:t>
                </a:r>
              </a:p>
              <a:p>
                <a:pPr marL="285750" indent="-285750">
                  <a:spcAft>
                    <a:spcPts val="600"/>
                  </a:spcAft>
                  <a:buFont typeface="Arial"/>
                  <a:buChar char="•"/>
                </a:pP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Minimisation des ornières</a:t>
                </a:r>
              </a:p>
              <a:p>
                <a:pPr marL="285750" indent="-285750">
                  <a:spcAft>
                    <a:spcPts val="600"/>
                  </a:spcAft>
                  <a:buFont typeface="Arial"/>
                  <a:buChar char="•"/>
                </a:pP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Conservation des lisières le long des berges</a:t>
                </a:r>
              </a:p>
              <a:p>
                <a:pPr>
                  <a:spcAft>
                    <a:spcPts val="600"/>
                  </a:spcAft>
                </a:pPr>
                <a:endParaRPr lang="fr-CA" i="0" dirty="0">
                  <a:solidFill>
                    <a:schemeClr val="tx2">
                      <a:lumMod val="75000"/>
                    </a:schemeClr>
                  </a:solidFill>
                  <a:latin typeface="+mn-lt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CA" b="1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Présence d’oxydes de fer </a:t>
                </a: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(podzols des Laurentides)</a:t>
                </a:r>
              </a:p>
              <a:p>
                <a:pPr marL="544513" indent="-544513" defTabSz="893763">
                  <a:spcAft>
                    <a:spcPts val="600"/>
                  </a:spcAft>
                  <a:tabLst>
                    <a:tab pos="893763" algn="l"/>
                  </a:tabLst>
                </a:pP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fr-CA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sym typeface="Symbol"/>
                      </a:rPr>
                      <m:t></m:t>
                    </m:r>
                  </m:oMath>
                </a14:m>
                <a:r>
                  <a:rPr lang="fr-CA" i="0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sym typeface="Wingdings"/>
                  </a:rPr>
                  <a:t>	</a:t>
                </a:r>
                <a:r>
                  <a:rPr lang="fr-CA" i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fixation du phosphore</a:t>
                </a:r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76" y="2194114"/>
                <a:ext cx="6724918" cy="3200877"/>
              </a:xfrm>
              <a:prstGeom prst="rect">
                <a:avLst/>
              </a:prstGeom>
              <a:blipFill rotWithShape="1">
                <a:blip r:embed="rId2"/>
                <a:stretch>
                  <a:fillRect l="-725" t="-952" r="-1088" b="-209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628443" y="1172605"/>
            <a:ext cx="7990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i="0" u="sng" dirty="0" smtClean="0">
                <a:solidFill>
                  <a:srgbClr val="C00000"/>
                </a:solidFill>
                <a:latin typeface="+mn-lt"/>
              </a:rPr>
              <a:t>Variations</a:t>
            </a:r>
            <a:r>
              <a:rPr lang="fr-CA" i="0" dirty="0" smtClean="0">
                <a:solidFill>
                  <a:srgbClr val="C00000"/>
                </a:solidFill>
                <a:latin typeface="+mn-lt"/>
              </a:rPr>
              <a:t> de concentrations « témoins vs traités » </a:t>
            </a:r>
            <a:r>
              <a:rPr lang="fr-CA" i="0" u="sng" dirty="0" smtClean="0">
                <a:solidFill>
                  <a:srgbClr val="C00000"/>
                </a:solidFill>
                <a:latin typeface="+mn-lt"/>
              </a:rPr>
              <a:t>trop faibles</a:t>
            </a:r>
            <a:r>
              <a:rPr lang="fr-CA" i="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fr-CA" i="0" dirty="0" smtClean="0">
                <a:solidFill>
                  <a:srgbClr val="C00000"/>
                </a:solidFill>
                <a:latin typeface="+mn-lt"/>
              </a:rPr>
            </a:br>
            <a:r>
              <a:rPr lang="fr-CA" i="0" dirty="0" smtClean="0">
                <a:solidFill>
                  <a:srgbClr val="C00000"/>
                </a:solidFill>
                <a:latin typeface="+mn-lt"/>
              </a:rPr>
              <a:t>par rapport aux </a:t>
            </a:r>
            <a:r>
              <a:rPr lang="fr-CA" i="0" u="sng" dirty="0" smtClean="0">
                <a:solidFill>
                  <a:srgbClr val="C00000"/>
                </a:solidFill>
                <a:latin typeface="+mn-lt"/>
              </a:rPr>
              <a:t>variabilités naturelles</a:t>
            </a:r>
            <a:r>
              <a:rPr lang="fr-CA" i="0" dirty="0" smtClean="0">
                <a:solidFill>
                  <a:srgbClr val="C00000"/>
                </a:solidFill>
                <a:latin typeface="+mn-lt"/>
              </a:rPr>
              <a:t> pour les attribuer avec certitude</a:t>
            </a:r>
            <a:br>
              <a:rPr lang="fr-CA" i="0" dirty="0" smtClean="0">
                <a:solidFill>
                  <a:srgbClr val="C00000"/>
                </a:solidFill>
                <a:latin typeface="+mn-lt"/>
              </a:rPr>
            </a:br>
            <a:r>
              <a:rPr lang="fr-CA" i="0" dirty="0" smtClean="0">
                <a:solidFill>
                  <a:srgbClr val="C00000"/>
                </a:solidFill>
                <a:latin typeface="+mn-lt"/>
              </a:rPr>
              <a:t>aux </a:t>
            </a:r>
            <a:r>
              <a:rPr lang="fr-CA" i="0" u="sng" dirty="0" smtClean="0">
                <a:solidFill>
                  <a:srgbClr val="C00000"/>
                </a:solidFill>
                <a:latin typeface="+mn-lt"/>
              </a:rPr>
              <a:t>activités forestières</a:t>
            </a:r>
          </a:p>
        </p:txBody>
      </p:sp>
    </p:spTree>
    <p:extLst>
      <p:ext uri="{BB962C8B-B14F-4D97-AF65-F5344CB8AC3E}">
        <p14:creationId xmlns:p14="http://schemas.microsoft.com/office/powerpoint/2010/main" val="111976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 GÉNÉRALE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68666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01480" y="1063598"/>
            <a:ext cx="824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Mise en perspective</a:t>
            </a:r>
            <a:endParaRPr lang="fr-CA" b="1" i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Moyenne : 0,011 mg-P/L pour sites traités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Moyenne : 0,015 mg-P/L pour sites témoins et sites traités avant coupe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Inférieures à 0,030 mg-P/L du critère de qualité d’eau du MDDEFP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Valeurs de concentration (mg-P/L) ou de flux massiques (</a:t>
            </a:r>
            <a:r>
              <a:rPr lang="fr-CA" i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kg-P</a:t>
            </a:r>
            <a:r>
              <a:rPr lang="fr-CA" i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/ha/an) comparables à celles observées de forêts du sud-est du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Canada</a:t>
            </a:r>
            <a:endParaRPr lang="fr-CA" i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0356" y="3183911"/>
            <a:ext cx="866931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Autres apports en phosphore</a:t>
            </a:r>
            <a:endParaRPr lang="fr-CA" b="1" i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Atmosphériques : </a:t>
            </a:r>
            <a:r>
              <a:rPr lang="fr-CA" i="0" dirty="0" smtClean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≈ 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0,060 </a:t>
            </a:r>
            <a:r>
              <a:rPr lang="fr-CA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kg-P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/ha/an au sud-ouest de St-Donat (Carignan et al., 2007) vs +/- 0,013 </a:t>
            </a:r>
            <a:r>
              <a:rPr lang="fr-CA" i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kg-P</a:t>
            </a: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/ha/an au site Mc Guire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Champs d’épuration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Fosses septiques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Stations d’épuration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Aménagement des voies publiques ou privées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Exploitation des voies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Changements climatiques</a:t>
            </a:r>
          </a:p>
        </p:txBody>
      </p:sp>
    </p:spTree>
    <p:extLst>
      <p:ext uri="{BB962C8B-B14F-4D97-AF65-F5344CB8AC3E}">
        <p14:creationId xmlns:p14="http://schemas.microsoft.com/office/powerpoint/2010/main" val="296096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 GÉNÉRALE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68666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01480" y="1063598"/>
            <a:ext cx="82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CA" b="1" i="0" dirty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Autres apports en </a:t>
            </a:r>
            <a:r>
              <a:rPr lang="fr-CA" b="1" i="0" dirty="0" smtClean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phosphore </a:t>
            </a:r>
            <a:r>
              <a:rPr lang="fr-CA" dirty="0" smtClean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(exemple)</a:t>
            </a:r>
            <a:endParaRPr lang="fr-CA" dirty="0">
              <a:solidFill>
                <a:srgbClr val="2F5897">
                  <a:lumMod val="75000"/>
                </a:srgbClr>
              </a:solidFill>
              <a:latin typeface="Century Gothic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3296" y="1330727"/>
            <a:ext cx="830275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b="1" i="0" dirty="0" smtClean="0">
                <a:solidFill>
                  <a:srgbClr val="C00000"/>
                </a:solidFill>
                <a:latin typeface="+mn-lt"/>
              </a:rPr>
              <a:t>Bassin versant de la rivière Jean-Noël (Charlevoix)</a:t>
            </a:r>
          </a:p>
          <a:p>
            <a:pPr algn="ctr">
              <a:spcAft>
                <a:spcPts val="600"/>
              </a:spcAft>
            </a:pPr>
            <a:r>
              <a:rPr lang="fr-CA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Charge relative en Phosphore total (suppose même débit spécifique)</a:t>
            </a:r>
          </a:p>
          <a:p>
            <a:pPr>
              <a:spcAft>
                <a:spcPts val="600"/>
              </a:spcAft>
            </a:pPr>
            <a:endParaRPr lang="fr-CA" b="1" i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endParaRPr lang="fr-CA" b="1" i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475487" y="2205792"/>
          <a:ext cx="819302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168"/>
                <a:gridCol w="828297"/>
                <a:gridCol w="914400"/>
                <a:gridCol w="1469402"/>
                <a:gridCol w="13347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solidFill>
                            <a:schemeClr val="bg1"/>
                          </a:solidFill>
                        </a:rPr>
                        <a:t>Utilisations</a:t>
                      </a:r>
                      <a:endParaRPr lang="fr-CA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Aire bassin</a:t>
                      </a:r>
                    </a:p>
                    <a:p>
                      <a:pPr algn="ctr"/>
                      <a:r>
                        <a:rPr lang="fr-CA" sz="1400" dirty="0" smtClean="0"/>
                        <a:t>(ha)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Période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Concentration</a:t>
                      </a:r>
                    </a:p>
                    <a:p>
                      <a:pPr algn="ctr"/>
                      <a:r>
                        <a:rPr lang="fr-CA" sz="1400" dirty="0" smtClean="0"/>
                        <a:t>(mg-P/L)</a:t>
                      </a:r>
                    </a:p>
                    <a:p>
                      <a:pPr algn="ctr"/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Charge relative</a:t>
                      </a:r>
                    </a:p>
                    <a:p>
                      <a:pPr algn="ctr"/>
                      <a:r>
                        <a:rPr lang="fr-CA" sz="1400" dirty="0" smtClean="0"/>
                        <a:t>(Unités)</a:t>
                      </a:r>
                      <a:endParaRPr lang="fr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100 % forêt (quelques maisons en construction près de la tête)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360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2010 et 2013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0,027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fr-CA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50 % forêt et 50 % agricole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321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2012 et 2013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0,065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2,1</a:t>
                      </a:r>
                      <a:endParaRPr lang="fr-CA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96 % forêt –traitement des résidus de fosses septiques –  étangs décantation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86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2010 à 2013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0,064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rgbClr val="C00000"/>
                          </a:solidFill>
                          <a:latin typeface="Calibri"/>
                        </a:rPr>
                        <a:t>&gt; </a:t>
                      </a:r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0,6 </a:t>
                      </a:r>
                      <a:r>
                        <a:rPr lang="fr-CA" sz="1400" dirty="0" smtClean="0"/>
                        <a:t>(+ eau apportée)</a:t>
                      </a:r>
                      <a:endParaRPr lang="fr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47 % agricole – usine municipale de traitement  des eaux usées – étangs</a:t>
                      </a:r>
                      <a:r>
                        <a:rPr lang="fr-CA" sz="1400" baseline="0" dirty="0" smtClean="0"/>
                        <a:t> de décantation </a:t>
                      </a:r>
                      <a:r>
                        <a:rPr lang="fr-CA" sz="1400" dirty="0" smtClean="0"/>
                        <a:t>(sans alun)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535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2012 et 2013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0,111</a:t>
                      </a:r>
                    </a:p>
                    <a:p>
                      <a:pPr algn="ctr"/>
                      <a:r>
                        <a:rPr lang="fr-CA" sz="1400" dirty="0" smtClean="0"/>
                        <a:t>(0,05 en amont)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rgbClr val="C00000"/>
                          </a:solidFill>
                          <a:latin typeface="Calibri"/>
                        </a:rPr>
                        <a:t>&gt; </a:t>
                      </a:r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6,1 </a:t>
                      </a:r>
                      <a:r>
                        <a:rPr lang="fr-CA" sz="1400" dirty="0" smtClean="0"/>
                        <a:t>(+</a:t>
                      </a:r>
                      <a:r>
                        <a:rPr lang="fr-CA" sz="1400" baseline="0" dirty="0" smtClean="0"/>
                        <a:t> </a:t>
                      </a:r>
                      <a:r>
                        <a:rPr lang="fr-CA" sz="1400" dirty="0" smtClean="0"/>
                        <a:t>eau du réseau municipal)</a:t>
                      </a:r>
                      <a:endParaRPr lang="fr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37 % agricole, lac chalets, usine municipale, village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1958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2010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0,053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1" dirty="0" smtClean="0">
                          <a:solidFill>
                            <a:srgbClr val="C00000"/>
                          </a:solidFill>
                          <a:latin typeface="Calibri"/>
                        </a:rPr>
                        <a:t>&gt; </a:t>
                      </a:r>
                      <a:r>
                        <a:rPr lang="fr-CA" sz="1400" b="1" dirty="0" smtClean="0">
                          <a:solidFill>
                            <a:srgbClr val="C00000"/>
                          </a:solidFill>
                        </a:rPr>
                        <a:t>10,7 </a:t>
                      </a:r>
                      <a:r>
                        <a:rPr lang="fr-CA" sz="1400" dirty="0" smtClean="0"/>
                        <a:t>(+</a:t>
                      </a:r>
                      <a:r>
                        <a:rPr lang="fr-CA" sz="1400" baseline="0" dirty="0" smtClean="0"/>
                        <a:t> </a:t>
                      </a:r>
                      <a:r>
                        <a:rPr lang="fr-CA" sz="1400" dirty="0" smtClean="0"/>
                        <a:t>eau du réseau municipal)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9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APPORT EN PHOSPHORE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907613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er 5"/>
          <p:cNvGrpSpPr/>
          <p:nvPr/>
        </p:nvGrpSpPr>
        <p:grpSpPr>
          <a:xfrm>
            <a:off x="641868" y="1160638"/>
            <a:ext cx="7991999" cy="5444352"/>
            <a:chOff x="915008" y="1365463"/>
            <a:chExt cx="7991999" cy="5444352"/>
          </a:xfrm>
        </p:grpSpPr>
        <p:sp>
          <p:nvSpPr>
            <p:cNvPr id="5" name="Rectangle 4"/>
            <p:cNvSpPr/>
            <p:nvPr/>
          </p:nvSpPr>
          <p:spPr>
            <a:xfrm>
              <a:off x="915008" y="1365463"/>
              <a:ext cx="7991999" cy="54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8665" y="1411732"/>
              <a:ext cx="7934659" cy="5398083"/>
            </a:xfrm>
            <a:prstGeom prst="rect">
              <a:avLst/>
            </a:prstGeom>
          </p:spPr>
        </p:pic>
      </p:grpSp>
      <p:sp>
        <p:nvSpPr>
          <p:cNvPr id="9" name="Ellipse 8"/>
          <p:cNvSpPr/>
          <p:nvPr/>
        </p:nvSpPr>
        <p:spPr>
          <a:xfrm>
            <a:off x="2455036" y="3668733"/>
            <a:ext cx="356230" cy="340722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i="0" dirty="0" smtClean="0"/>
              <a:t>1</a:t>
            </a:r>
            <a:endParaRPr lang="fr-FR" b="1" i="0" dirty="0"/>
          </a:p>
        </p:txBody>
      </p:sp>
      <p:sp>
        <p:nvSpPr>
          <p:cNvPr id="10" name="Ellipse 9"/>
          <p:cNvSpPr/>
          <p:nvPr/>
        </p:nvSpPr>
        <p:spPr>
          <a:xfrm>
            <a:off x="3984324" y="3816642"/>
            <a:ext cx="356230" cy="340722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i="0" dirty="0" smtClean="0"/>
              <a:t>3</a:t>
            </a:r>
            <a:endParaRPr lang="fr-FR" b="1" i="0" dirty="0"/>
          </a:p>
        </p:txBody>
      </p:sp>
      <p:sp>
        <p:nvSpPr>
          <p:cNvPr id="11" name="Ellipse 10"/>
          <p:cNvSpPr/>
          <p:nvPr/>
        </p:nvSpPr>
        <p:spPr>
          <a:xfrm>
            <a:off x="2698535" y="3089739"/>
            <a:ext cx="356230" cy="34072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i="0" dirty="0" smtClean="0"/>
              <a:t>2</a:t>
            </a:r>
            <a:endParaRPr lang="fr-FR" b="1" i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663908" y="997878"/>
            <a:ext cx="53775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[</a:t>
            </a:r>
            <a:r>
              <a:rPr lang="fr-FR" sz="1050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Source</a:t>
            </a:r>
            <a:r>
              <a:rPr lang="fr-FR" sz="105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fr-FR" sz="1050" dirty="0">
                <a:solidFill>
                  <a:schemeClr val="tx2">
                    <a:lumMod val="75000"/>
                  </a:schemeClr>
                </a:solidFill>
                <a:latin typeface="+mn-lt"/>
                <a:hlinkClick r:id="rId4"/>
              </a:rPr>
              <a:t>http://www.mddep.gouv.qc.ca/eau/eco_aqua/rivieres/</a:t>
            </a:r>
            <a:r>
              <a:rPr lang="fr-FR" sz="1050" dirty="0" smtClean="0">
                <a:solidFill>
                  <a:schemeClr val="tx2">
                    <a:lumMod val="75000"/>
                  </a:schemeClr>
                </a:solidFill>
                <a:latin typeface="+mn-lt"/>
                <a:hlinkClick r:id="rId4"/>
              </a:rPr>
              <a:t>annexes.htm</a:t>
            </a:r>
            <a:r>
              <a:rPr lang="fr-FR" sz="105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]  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6181491" y="1875453"/>
            <a:ext cx="2090915" cy="1347401"/>
            <a:chOff x="5962979" y="1424838"/>
            <a:chExt cx="2090915" cy="1347401"/>
          </a:xfrm>
        </p:grpSpPr>
        <p:sp>
          <p:nvSpPr>
            <p:cNvPr id="13" name="Ellipse 12"/>
            <p:cNvSpPr>
              <a:spLocks noChangeAspect="1"/>
            </p:cNvSpPr>
            <p:nvPr/>
          </p:nvSpPr>
          <p:spPr>
            <a:xfrm>
              <a:off x="6130859" y="1577235"/>
              <a:ext cx="301107" cy="287999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i="0" dirty="0" smtClean="0"/>
                <a:t>1</a:t>
              </a:r>
              <a:endParaRPr lang="fr-FR" sz="1400" b="1" i="0" dirty="0"/>
            </a:p>
          </p:txBody>
        </p:sp>
        <p:sp>
          <p:nvSpPr>
            <p:cNvPr id="14" name="Ellipse 13"/>
            <p:cNvSpPr>
              <a:spLocks noChangeAspect="1"/>
            </p:cNvSpPr>
            <p:nvPr/>
          </p:nvSpPr>
          <p:spPr>
            <a:xfrm>
              <a:off x="6136120" y="2294926"/>
              <a:ext cx="301107" cy="287999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i="0" dirty="0" smtClean="0"/>
                <a:t>3</a:t>
              </a:r>
              <a:endParaRPr lang="fr-FR" sz="1400" b="1" i="0" dirty="0"/>
            </a:p>
          </p:txBody>
        </p:sp>
        <p:sp>
          <p:nvSpPr>
            <p:cNvPr id="15" name="Ellipse 14"/>
            <p:cNvSpPr>
              <a:spLocks noChangeAspect="1"/>
            </p:cNvSpPr>
            <p:nvPr/>
          </p:nvSpPr>
          <p:spPr>
            <a:xfrm>
              <a:off x="6136121" y="1936080"/>
              <a:ext cx="301107" cy="287999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i="0" dirty="0" smtClean="0"/>
                <a:t>2</a:t>
              </a:r>
              <a:endParaRPr lang="fr-FR" sz="1400" b="1" i="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96649" y="1564224"/>
              <a:ext cx="15552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Teneur en P du sol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396649" y="1933448"/>
              <a:ext cx="1433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Couvert végétal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396649" y="2302671"/>
              <a:ext cx="1255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Transport du P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62979" y="1424838"/>
              <a:ext cx="2090915" cy="1347401"/>
            </a:xfrm>
            <a:prstGeom prst="rect">
              <a:avLst/>
            </a:prstGeom>
            <a:ln>
              <a:solidFill>
                <a:srgbClr val="40404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787952" y="5765026"/>
            <a:ext cx="4645025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/>
            <a:r>
              <a:rPr lang="fr-FR" sz="1600" i="0" dirty="0" smtClean="0">
                <a:solidFill>
                  <a:srgbClr val="FF0000"/>
                </a:solidFill>
                <a:latin typeface="Century Gothic"/>
                <a:sym typeface="Wingdings"/>
              </a:rPr>
              <a:t>température, turbidité, couleur, pH </a:t>
            </a:r>
            <a:endParaRPr lang="fr-FR" sz="1600" i="0" dirty="0">
              <a:solidFill>
                <a:srgbClr val="FF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21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1850920" y="1918416"/>
            <a:ext cx="56831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8881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DÉMARCHE GÉNÉRALE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148171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" name="ZoneTexte 44"/>
          <p:cNvSpPr txBox="1"/>
          <p:nvPr/>
        </p:nvSpPr>
        <p:spPr>
          <a:xfrm>
            <a:off x="1954445" y="1687881"/>
            <a:ext cx="10955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0" dirty="0" smtClean="0">
                <a:solidFill>
                  <a:srgbClr val="FF0000"/>
                </a:solidFill>
                <a:latin typeface="+mn-lt"/>
              </a:rPr>
              <a:t>Récolte</a:t>
            </a:r>
            <a:br>
              <a:rPr lang="fr-FR" sz="1600" i="0" dirty="0" smtClean="0">
                <a:solidFill>
                  <a:srgbClr val="FF0000"/>
                </a:solidFill>
                <a:latin typeface="+mn-lt"/>
              </a:rPr>
            </a:br>
            <a:r>
              <a:rPr lang="fr-FR" sz="1600" i="0" dirty="0" smtClean="0">
                <a:solidFill>
                  <a:srgbClr val="FF0000"/>
                </a:solidFill>
                <a:latin typeface="+mn-lt"/>
              </a:rPr>
              <a:t>forestière</a:t>
            </a:r>
          </a:p>
        </p:txBody>
      </p:sp>
      <p:cxnSp>
        <p:nvCxnSpPr>
          <p:cNvPr id="65" name="Connecteur droit avec flèche 64"/>
          <p:cNvCxnSpPr>
            <a:stCxn id="45" idx="2"/>
          </p:cNvCxnSpPr>
          <p:nvPr/>
        </p:nvCxnSpPr>
        <p:spPr bwMode="auto">
          <a:xfrm flipH="1">
            <a:off x="2499523" y="2272657"/>
            <a:ext cx="2708" cy="56922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9" name="ZoneTexte 78"/>
          <p:cNvSpPr txBox="1"/>
          <p:nvPr/>
        </p:nvSpPr>
        <p:spPr>
          <a:xfrm>
            <a:off x="546994" y="4587505"/>
            <a:ext cx="7930376" cy="1158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Année 1 : permet d’évaluer la différence intrinsèque (= « calage »)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Années 2 @ 4 : mesure de l’effet de la coupe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Années 2 @ 4 : mesure de l’évolution de l’effet (si présent)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497" y="1186433"/>
            <a:ext cx="4211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0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Méthode des « </a:t>
            </a:r>
            <a:r>
              <a:rPr lang="fr-FR" sz="2000" b="1" i="0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bassins jumelés</a:t>
            </a:r>
            <a:r>
              <a:rPr lang="fr-FR" sz="2000" i="0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 » </a:t>
            </a:r>
            <a:endParaRPr lang="fr-FR" sz="2000" i="0" u="sng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5017601" y="1197555"/>
            <a:ext cx="2340437" cy="596278"/>
            <a:chOff x="5149891" y="1118176"/>
            <a:chExt cx="2340437" cy="596278"/>
          </a:xfrm>
        </p:grpSpPr>
        <p:sp>
          <p:nvSpPr>
            <p:cNvPr id="6" name="Rectangle 5"/>
            <p:cNvSpPr/>
            <p:nvPr/>
          </p:nvSpPr>
          <p:spPr>
            <a:xfrm>
              <a:off x="5265133" y="1215770"/>
              <a:ext cx="291038" cy="14336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258785" y="1473494"/>
              <a:ext cx="291038" cy="143366"/>
            </a:xfrm>
            <a:prstGeom prst="rect">
              <a:avLst/>
            </a:prstGeom>
            <a:pattFill prst="wdUpDiag">
              <a:fgClr>
                <a:schemeClr val="accent5">
                  <a:lumMod val="60000"/>
                  <a:lumOff val="40000"/>
                </a:schemeClr>
              </a:fgClr>
              <a:bgClr>
                <a:prstClr val="white"/>
              </a:bgClr>
            </a:patt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714918" y="1375900"/>
              <a:ext cx="1340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Bassin traité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708570" y="1118176"/>
              <a:ext cx="1781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Bassin non traité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149891" y="1124060"/>
              <a:ext cx="2324481" cy="582586"/>
            </a:xfrm>
            <a:prstGeom prst="rect">
              <a:avLst/>
            </a:prstGeom>
            <a:ln>
              <a:solidFill>
                <a:srgbClr val="40404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386644" y="2178197"/>
            <a:ext cx="8641042" cy="2262669"/>
            <a:chOff x="386644" y="2166005"/>
            <a:chExt cx="8641042" cy="2262669"/>
          </a:xfrm>
        </p:grpSpPr>
        <p:grpSp>
          <p:nvGrpSpPr>
            <p:cNvPr id="35" name="Grouper 34"/>
            <p:cNvGrpSpPr/>
            <p:nvPr/>
          </p:nvGrpSpPr>
          <p:grpSpPr>
            <a:xfrm>
              <a:off x="386644" y="2166005"/>
              <a:ext cx="2050492" cy="2185566"/>
              <a:chOff x="582075" y="1144218"/>
              <a:chExt cx="2050492" cy="2185566"/>
            </a:xfrm>
          </p:grpSpPr>
          <p:sp>
            <p:nvSpPr>
              <p:cNvPr id="16" name="Forme libre 15"/>
              <p:cNvSpPr/>
              <p:nvPr/>
            </p:nvSpPr>
            <p:spPr>
              <a:xfrm flipH="1">
                <a:off x="1683225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781717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orme libre 17"/>
              <p:cNvSpPr/>
              <p:nvPr/>
            </p:nvSpPr>
            <p:spPr>
              <a:xfrm>
                <a:off x="1086868" y="1732775"/>
                <a:ext cx="153974" cy="1179320"/>
              </a:xfrm>
              <a:custGeom>
                <a:avLst/>
                <a:gdLst>
                  <a:gd name="connsiteX0" fmla="*/ 43240 w 381031"/>
                  <a:gd name="connsiteY0" fmla="*/ 0 h 1337487"/>
                  <a:gd name="connsiteX1" fmla="*/ 2705 w 381031"/>
                  <a:gd name="connsiteY1" fmla="*/ 337749 h 1337487"/>
                  <a:gd name="connsiteX2" fmla="*/ 110798 w 381031"/>
                  <a:gd name="connsiteY2" fmla="*/ 553909 h 1337487"/>
                  <a:gd name="connsiteX3" fmla="*/ 137821 w 381031"/>
                  <a:gd name="connsiteY3" fmla="*/ 661988 h 1337487"/>
                  <a:gd name="connsiteX4" fmla="*/ 164845 w 381031"/>
                  <a:gd name="connsiteY4" fmla="*/ 945698 h 1337487"/>
                  <a:gd name="connsiteX5" fmla="*/ 299961 w 381031"/>
                  <a:gd name="connsiteY5" fmla="*/ 1256427 h 1337487"/>
                  <a:gd name="connsiteX6" fmla="*/ 381031 w 381031"/>
                  <a:gd name="connsiteY6" fmla="*/ 1337487 h 1337487"/>
                  <a:gd name="connsiteX0" fmla="*/ 43240 w 299961"/>
                  <a:gd name="connsiteY0" fmla="*/ 0 h 1256427"/>
                  <a:gd name="connsiteX1" fmla="*/ 2705 w 299961"/>
                  <a:gd name="connsiteY1" fmla="*/ 337749 h 1256427"/>
                  <a:gd name="connsiteX2" fmla="*/ 110798 w 299961"/>
                  <a:gd name="connsiteY2" fmla="*/ 553909 h 1256427"/>
                  <a:gd name="connsiteX3" fmla="*/ 137821 w 299961"/>
                  <a:gd name="connsiteY3" fmla="*/ 661988 h 1256427"/>
                  <a:gd name="connsiteX4" fmla="*/ 164845 w 299961"/>
                  <a:gd name="connsiteY4" fmla="*/ 945698 h 1256427"/>
                  <a:gd name="connsiteX5" fmla="*/ 299961 w 299961"/>
                  <a:gd name="connsiteY5" fmla="*/ 1256427 h 1256427"/>
                  <a:gd name="connsiteX0" fmla="*/ 43240 w 221622"/>
                  <a:gd name="connsiteY0" fmla="*/ 0 h 1179320"/>
                  <a:gd name="connsiteX1" fmla="*/ 2705 w 221622"/>
                  <a:gd name="connsiteY1" fmla="*/ 337749 h 1179320"/>
                  <a:gd name="connsiteX2" fmla="*/ 110798 w 221622"/>
                  <a:gd name="connsiteY2" fmla="*/ 553909 h 1179320"/>
                  <a:gd name="connsiteX3" fmla="*/ 137821 w 221622"/>
                  <a:gd name="connsiteY3" fmla="*/ 661988 h 1179320"/>
                  <a:gd name="connsiteX4" fmla="*/ 164845 w 221622"/>
                  <a:gd name="connsiteY4" fmla="*/ 945698 h 1179320"/>
                  <a:gd name="connsiteX5" fmla="*/ 221622 w 221622"/>
                  <a:gd name="connsiteY5" fmla="*/ 1179320 h 117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622" h="1179320">
                    <a:moveTo>
                      <a:pt x="43240" y="0"/>
                    </a:moveTo>
                    <a:cubicBezTo>
                      <a:pt x="17342" y="122715"/>
                      <a:pt x="-8555" y="245431"/>
                      <a:pt x="2705" y="337749"/>
                    </a:cubicBezTo>
                    <a:cubicBezTo>
                      <a:pt x="13965" y="430067"/>
                      <a:pt x="88279" y="499869"/>
                      <a:pt x="110798" y="553909"/>
                    </a:cubicBezTo>
                    <a:cubicBezTo>
                      <a:pt x="133317" y="607949"/>
                      <a:pt x="128813" y="596690"/>
                      <a:pt x="137821" y="661988"/>
                    </a:cubicBezTo>
                    <a:cubicBezTo>
                      <a:pt x="146829" y="727286"/>
                      <a:pt x="150878" y="859476"/>
                      <a:pt x="164845" y="945698"/>
                    </a:cubicBezTo>
                    <a:cubicBezTo>
                      <a:pt x="178812" y="1031920"/>
                      <a:pt x="185591" y="1114022"/>
                      <a:pt x="221622" y="1179320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 18"/>
              <p:cNvSpPr/>
              <p:nvPr/>
            </p:nvSpPr>
            <p:spPr>
              <a:xfrm>
                <a:off x="1960884" y="1741847"/>
                <a:ext cx="164453" cy="1193607"/>
              </a:xfrm>
              <a:custGeom>
                <a:avLst/>
                <a:gdLst>
                  <a:gd name="connsiteX0" fmla="*/ 364815 w 364815"/>
                  <a:gd name="connsiteY0" fmla="*/ 0 h 1269937"/>
                  <a:gd name="connsiteX1" fmla="*/ 310768 w 364815"/>
                  <a:gd name="connsiteY1" fmla="*/ 324239 h 1269937"/>
                  <a:gd name="connsiteX2" fmla="*/ 162140 w 364815"/>
                  <a:gd name="connsiteY2" fmla="*/ 526889 h 1269937"/>
                  <a:gd name="connsiteX3" fmla="*/ 162140 w 364815"/>
                  <a:gd name="connsiteY3" fmla="*/ 756558 h 1269937"/>
                  <a:gd name="connsiteX4" fmla="*/ 189163 w 364815"/>
                  <a:gd name="connsiteY4" fmla="*/ 945698 h 1269937"/>
                  <a:gd name="connsiteX5" fmla="*/ 175652 w 364815"/>
                  <a:gd name="connsiteY5" fmla="*/ 1161857 h 1269937"/>
                  <a:gd name="connsiteX6" fmla="*/ 0 w 364815"/>
                  <a:gd name="connsiteY6" fmla="*/ 1269937 h 1269937"/>
                  <a:gd name="connsiteX0" fmla="*/ 214755 w 214755"/>
                  <a:gd name="connsiteY0" fmla="*/ 0 h 1161857"/>
                  <a:gd name="connsiteX1" fmla="*/ 160708 w 214755"/>
                  <a:gd name="connsiteY1" fmla="*/ 324239 h 1161857"/>
                  <a:gd name="connsiteX2" fmla="*/ 12080 w 214755"/>
                  <a:gd name="connsiteY2" fmla="*/ 526889 h 1161857"/>
                  <a:gd name="connsiteX3" fmla="*/ 12080 w 214755"/>
                  <a:gd name="connsiteY3" fmla="*/ 756558 h 1161857"/>
                  <a:gd name="connsiteX4" fmla="*/ 39103 w 214755"/>
                  <a:gd name="connsiteY4" fmla="*/ 945698 h 1161857"/>
                  <a:gd name="connsiteX5" fmla="*/ 25592 w 214755"/>
                  <a:gd name="connsiteY5" fmla="*/ 1161857 h 116185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55" h="1193607">
                    <a:moveTo>
                      <a:pt x="214755" y="0"/>
                    </a:moveTo>
                    <a:cubicBezTo>
                      <a:pt x="204621" y="118212"/>
                      <a:pt x="194487" y="236424"/>
                      <a:pt x="160708" y="324239"/>
                    </a:cubicBezTo>
                    <a:cubicBezTo>
                      <a:pt x="126929" y="412054"/>
                      <a:pt x="36851" y="454836"/>
                      <a:pt x="12080" y="526889"/>
                    </a:cubicBezTo>
                    <a:cubicBezTo>
                      <a:pt x="-12691" y="598942"/>
                      <a:pt x="7576" y="686756"/>
                      <a:pt x="12080" y="756558"/>
                    </a:cubicBezTo>
                    <a:cubicBezTo>
                      <a:pt x="16584" y="826360"/>
                      <a:pt x="36851" y="872857"/>
                      <a:pt x="39103" y="945698"/>
                    </a:cubicBezTo>
                    <a:cubicBezTo>
                      <a:pt x="41355" y="1018539"/>
                      <a:pt x="57120" y="1116888"/>
                      <a:pt x="25593" y="1193607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 bwMode="auto">
              <a:xfrm>
                <a:off x="1238203" y="2910018"/>
                <a:ext cx="40821" cy="21771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Connecteur droit avec flèche 22"/>
              <p:cNvCxnSpPr/>
              <p:nvPr/>
            </p:nvCxnSpPr>
            <p:spPr bwMode="auto">
              <a:xfrm flipH="1">
                <a:off x="1918543" y="2930882"/>
                <a:ext cx="57153" cy="21045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1" name="ZoneTexte 30"/>
              <p:cNvSpPr txBox="1"/>
              <p:nvPr/>
            </p:nvSpPr>
            <p:spPr>
              <a:xfrm>
                <a:off x="1050575" y="1144218"/>
                <a:ext cx="1128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i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Année 1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82075" y="1561117"/>
                <a:ext cx="2050492" cy="1768667"/>
              </a:xfrm>
              <a:prstGeom prst="rect">
                <a:avLst/>
              </a:prstGeom>
              <a:ln>
                <a:solidFill>
                  <a:srgbClr val="404040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" name="Grouper 35"/>
            <p:cNvGrpSpPr/>
            <p:nvPr/>
          </p:nvGrpSpPr>
          <p:grpSpPr>
            <a:xfrm>
              <a:off x="2568006" y="2171269"/>
              <a:ext cx="2050492" cy="2185566"/>
              <a:chOff x="582075" y="1144218"/>
              <a:chExt cx="2050492" cy="2185566"/>
            </a:xfrm>
          </p:grpSpPr>
          <p:sp>
            <p:nvSpPr>
              <p:cNvPr id="37" name="Forme libre 36"/>
              <p:cNvSpPr/>
              <p:nvPr/>
            </p:nvSpPr>
            <p:spPr>
              <a:xfrm flipH="1">
                <a:off x="1683225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Forme libre 37"/>
              <p:cNvSpPr/>
              <p:nvPr/>
            </p:nvSpPr>
            <p:spPr>
              <a:xfrm>
                <a:off x="781717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pattFill prst="wdUpDiag">
                <a:fgClr>
                  <a:schemeClr val="accent5">
                    <a:lumMod val="60000"/>
                    <a:lumOff val="40000"/>
                  </a:schemeClr>
                </a:fgClr>
                <a:bgClr>
                  <a:prstClr val="white"/>
                </a:bgClr>
              </a:patt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Forme libre 38"/>
              <p:cNvSpPr/>
              <p:nvPr/>
            </p:nvSpPr>
            <p:spPr>
              <a:xfrm>
                <a:off x="1086868" y="1732775"/>
                <a:ext cx="153974" cy="1179320"/>
              </a:xfrm>
              <a:custGeom>
                <a:avLst/>
                <a:gdLst>
                  <a:gd name="connsiteX0" fmla="*/ 43240 w 381031"/>
                  <a:gd name="connsiteY0" fmla="*/ 0 h 1337487"/>
                  <a:gd name="connsiteX1" fmla="*/ 2705 w 381031"/>
                  <a:gd name="connsiteY1" fmla="*/ 337749 h 1337487"/>
                  <a:gd name="connsiteX2" fmla="*/ 110798 w 381031"/>
                  <a:gd name="connsiteY2" fmla="*/ 553909 h 1337487"/>
                  <a:gd name="connsiteX3" fmla="*/ 137821 w 381031"/>
                  <a:gd name="connsiteY3" fmla="*/ 661988 h 1337487"/>
                  <a:gd name="connsiteX4" fmla="*/ 164845 w 381031"/>
                  <a:gd name="connsiteY4" fmla="*/ 945698 h 1337487"/>
                  <a:gd name="connsiteX5" fmla="*/ 299961 w 381031"/>
                  <a:gd name="connsiteY5" fmla="*/ 1256427 h 1337487"/>
                  <a:gd name="connsiteX6" fmla="*/ 381031 w 381031"/>
                  <a:gd name="connsiteY6" fmla="*/ 1337487 h 1337487"/>
                  <a:gd name="connsiteX0" fmla="*/ 43240 w 299961"/>
                  <a:gd name="connsiteY0" fmla="*/ 0 h 1256427"/>
                  <a:gd name="connsiteX1" fmla="*/ 2705 w 299961"/>
                  <a:gd name="connsiteY1" fmla="*/ 337749 h 1256427"/>
                  <a:gd name="connsiteX2" fmla="*/ 110798 w 299961"/>
                  <a:gd name="connsiteY2" fmla="*/ 553909 h 1256427"/>
                  <a:gd name="connsiteX3" fmla="*/ 137821 w 299961"/>
                  <a:gd name="connsiteY3" fmla="*/ 661988 h 1256427"/>
                  <a:gd name="connsiteX4" fmla="*/ 164845 w 299961"/>
                  <a:gd name="connsiteY4" fmla="*/ 945698 h 1256427"/>
                  <a:gd name="connsiteX5" fmla="*/ 299961 w 299961"/>
                  <a:gd name="connsiteY5" fmla="*/ 1256427 h 1256427"/>
                  <a:gd name="connsiteX0" fmla="*/ 43240 w 221622"/>
                  <a:gd name="connsiteY0" fmla="*/ 0 h 1179320"/>
                  <a:gd name="connsiteX1" fmla="*/ 2705 w 221622"/>
                  <a:gd name="connsiteY1" fmla="*/ 337749 h 1179320"/>
                  <a:gd name="connsiteX2" fmla="*/ 110798 w 221622"/>
                  <a:gd name="connsiteY2" fmla="*/ 553909 h 1179320"/>
                  <a:gd name="connsiteX3" fmla="*/ 137821 w 221622"/>
                  <a:gd name="connsiteY3" fmla="*/ 661988 h 1179320"/>
                  <a:gd name="connsiteX4" fmla="*/ 164845 w 221622"/>
                  <a:gd name="connsiteY4" fmla="*/ 945698 h 1179320"/>
                  <a:gd name="connsiteX5" fmla="*/ 221622 w 221622"/>
                  <a:gd name="connsiteY5" fmla="*/ 1179320 h 117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622" h="1179320">
                    <a:moveTo>
                      <a:pt x="43240" y="0"/>
                    </a:moveTo>
                    <a:cubicBezTo>
                      <a:pt x="17342" y="122715"/>
                      <a:pt x="-8555" y="245431"/>
                      <a:pt x="2705" y="337749"/>
                    </a:cubicBezTo>
                    <a:cubicBezTo>
                      <a:pt x="13965" y="430067"/>
                      <a:pt x="88279" y="499869"/>
                      <a:pt x="110798" y="553909"/>
                    </a:cubicBezTo>
                    <a:cubicBezTo>
                      <a:pt x="133317" y="607949"/>
                      <a:pt x="128813" y="596690"/>
                      <a:pt x="137821" y="661988"/>
                    </a:cubicBezTo>
                    <a:cubicBezTo>
                      <a:pt x="146829" y="727286"/>
                      <a:pt x="150878" y="859476"/>
                      <a:pt x="164845" y="945698"/>
                    </a:cubicBezTo>
                    <a:cubicBezTo>
                      <a:pt x="178812" y="1031920"/>
                      <a:pt x="185591" y="1114022"/>
                      <a:pt x="221622" y="1179320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Forme libre 39"/>
              <p:cNvSpPr/>
              <p:nvPr/>
            </p:nvSpPr>
            <p:spPr>
              <a:xfrm>
                <a:off x="1960884" y="1741847"/>
                <a:ext cx="164453" cy="1193607"/>
              </a:xfrm>
              <a:custGeom>
                <a:avLst/>
                <a:gdLst>
                  <a:gd name="connsiteX0" fmla="*/ 364815 w 364815"/>
                  <a:gd name="connsiteY0" fmla="*/ 0 h 1269937"/>
                  <a:gd name="connsiteX1" fmla="*/ 310768 w 364815"/>
                  <a:gd name="connsiteY1" fmla="*/ 324239 h 1269937"/>
                  <a:gd name="connsiteX2" fmla="*/ 162140 w 364815"/>
                  <a:gd name="connsiteY2" fmla="*/ 526889 h 1269937"/>
                  <a:gd name="connsiteX3" fmla="*/ 162140 w 364815"/>
                  <a:gd name="connsiteY3" fmla="*/ 756558 h 1269937"/>
                  <a:gd name="connsiteX4" fmla="*/ 189163 w 364815"/>
                  <a:gd name="connsiteY4" fmla="*/ 945698 h 1269937"/>
                  <a:gd name="connsiteX5" fmla="*/ 175652 w 364815"/>
                  <a:gd name="connsiteY5" fmla="*/ 1161857 h 1269937"/>
                  <a:gd name="connsiteX6" fmla="*/ 0 w 364815"/>
                  <a:gd name="connsiteY6" fmla="*/ 1269937 h 1269937"/>
                  <a:gd name="connsiteX0" fmla="*/ 214755 w 214755"/>
                  <a:gd name="connsiteY0" fmla="*/ 0 h 1161857"/>
                  <a:gd name="connsiteX1" fmla="*/ 160708 w 214755"/>
                  <a:gd name="connsiteY1" fmla="*/ 324239 h 1161857"/>
                  <a:gd name="connsiteX2" fmla="*/ 12080 w 214755"/>
                  <a:gd name="connsiteY2" fmla="*/ 526889 h 1161857"/>
                  <a:gd name="connsiteX3" fmla="*/ 12080 w 214755"/>
                  <a:gd name="connsiteY3" fmla="*/ 756558 h 1161857"/>
                  <a:gd name="connsiteX4" fmla="*/ 39103 w 214755"/>
                  <a:gd name="connsiteY4" fmla="*/ 945698 h 1161857"/>
                  <a:gd name="connsiteX5" fmla="*/ 25592 w 214755"/>
                  <a:gd name="connsiteY5" fmla="*/ 1161857 h 116185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55" h="1193607">
                    <a:moveTo>
                      <a:pt x="214755" y="0"/>
                    </a:moveTo>
                    <a:cubicBezTo>
                      <a:pt x="204621" y="118212"/>
                      <a:pt x="194487" y="236424"/>
                      <a:pt x="160708" y="324239"/>
                    </a:cubicBezTo>
                    <a:cubicBezTo>
                      <a:pt x="126929" y="412054"/>
                      <a:pt x="36851" y="454836"/>
                      <a:pt x="12080" y="526889"/>
                    </a:cubicBezTo>
                    <a:cubicBezTo>
                      <a:pt x="-12691" y="598942"/>
                      <a:pt x="7576" y="686756"/>
                      <a:pt x="12080" y="756558"/>
                    </a:cubicBezTo>
                    <a:cubicBezTo>
                      <a:pt x="16584" y="826360"/>
                      <a:pt x="36851" y="872857"/>
                      <a:pt x="39103" y="945698"/>
                    </a:cubicBezTo>
                    <a:cubicBezTo>
                      <a:pt x="41355" y="1018539"/>
                      <a:pt x="57120" y="1116888"/>
                      <a:pt x="25593" y="1193607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1" name="Connecteur droit avec flèche 40"/>
              <p:cNvCxnSpPr/>
              <p:nvPr/>
            </p:nvCxnSpPr>
            <p:spPr bwMode="auto">
              <a:xfrm>
                <a:off x="1238203" y="2910018"/>
                <a:ext cx="40821" cy="21771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" name="Connecteur droit avec flèche 41"/>
              <p:cNvCxnSpPr/>
              <p:nvPr/>
            </p:nvCxnSpPr>
            <p:spPr bwMode="auto">
              <a:xfrm flipH="1">
                <a:off x="1918543" y="2930882"/>
                <a:ext cx="57153" cy="21045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3" name="ZoneTexte 42"/>
              <p:cNvSpPr txBox="1"/>
              <p:nvPr/>
            </p:nvSpPr>
            <p:spPr>
              <a:xfrm>
                <a:off x="1050575" y="1144218"/>
                <a:ext cx="1128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i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Année 2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82075" y="1561117"/>
                <a:ext cx="2050492" cy="1768667"/>
              </a:xfrm>
              <a:prstGeom prst="rect">
                <a:avLst/>
              </a:prstGeom>
              <a:ln>
                <a:solidFill>
                  <a:srgbClr val="404040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6" name="Grouper 45"/>
            <p:cNvGrpSpPr/>
            <p:nvPr/>
          </p:nvGrpSpPr>
          <p:grpSpPr>
            <a:xfrm>
              <a:off x="4772600" y="2168796"/>
              <a:ext cx="2050492" cy="2185566"/>
              <a:chOff x="582075" y="1144218"/>
              <a:chExt cx="2050492" cy="2185566"/>
            </a:xfrm>
          </p:grpSpPr>
          <p:sp>
            <p:nvSpPr>
              <p:cNvPr id="47" name="Forme libre 46"/>
              <p:cNvSpPr/>
              <p:nvPr/>
            </p:nvSpPr>
            <p:spPr>
              <a:xfrm flipH="1">
                <a:off x="1683225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orme libre 47"/>
              <p:cNvSpPr/>
              <p:nvPr/>
            </p:nvSpPr>
            <p:spPr>
              <a:xfrm>
                <a:off x="781717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pattFill prst="wdUp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Forme libre 48"/>
              <p:cNvSpPr/>
              <p:nvPr/>
            </p:nvSpPr>
            <p:spPr>
              <a:xfrm>
                <a:off x="1086868" y="1732775"/>
                <a:ext cx="153974" cy="1179320"/>
              </a:xfrm>
              <a:custGeom>
                <a:avLst/>
                <a:gdLst>
                  <a:gd name="connsiteX0" fmla="*/ 43240 w 381031"/>
                  <a:gd name="connsiteY0" fmla="*/ 0 h 1337487"/>
                  <a:gd name="connsiteX1" fmla="*/ 2705 w 381031"/>
                  <a:gd name="connsiteY1" fmla="*/ 337749 h 1337487"/>
                  <a:gd name="connsiteX2" fmla="*/ 110798 w 381031"/>
                  <a:gd name="connsiteY2" fmla="*/ 553909 h 1337487"/>
                  <a:gd name="connsiteX3" fmla="*/ 137821 w 381031"/>
                  <a:gd name="connsiteY3" fmla="*/ 661988 h 1337487"/>
                  <a:gd name="connsiteX4" fmla="*/ 164845 w 381031"/>
                  <a:gd name="connsiteY4" fmla="*/ 945698 h 1337487"/>
                  <a:gd name="connsiteX5" fmla="*/ 299961 w 381031"/>
                  <a:gd name="connsiteY5" fmla="*/ 1256427 h 1337487"/>
                  <a:gd name="connsiteX6" fmla="*/ 381031 w 381031"/>
                  <a:gd name="connsiteY6" fmla="*/ 1337487 h 1337487"/>
                  <a:gd name="connsiteX0" fmla="*/ 43240 w 299961"/>
                  <a:gd name="connsiteY0" fmla="*/ 0 h 1256427"/>
                  <a:gd name="connsiteX1" fmla="*/ 2705 w 299961"/>
                  <a:gd name="connsiteY1" fmla="*/ 337749 h 1256427"/>
                  <a:gd name="connsiteX2" fmla="*/ 110798 w 299961"/>
                  <a:gd name="connsiteY2" fmla="*/ 553909 h 1256427"/>
                  <a:gd name="connsiteX3" fmla="*/ 137821 w 299961"/>
                  <a:gd name="connsiteY3" fmla="*/ 661988 h 1256427"/>
                  <a:gd name="connsiteX4" fmla="*/ 164845 w 299961"/>
                  <a:gd name="connsiteY4" fmla="*/ 945698 h 1256427"/>
                  <a:gd name="connsiteX5" fmla="*/ 299961 w 299961"/>
                  <a:gd name="connsiteY5" fmla="*/ 1256427 h 1256427"/>
                  <a:gd name="connsiteX0" fmla="*/ 43240 w 221622"/>
                  <a:gd name="connsiteY0" fmla="*/ 0 h 1179320"/>
                  <a:gd name="connsiteX1" fmla="*/ 2705 w 221622"/>
                  <a:gd name="connsiteY1" fmla="*/ 337749 h 1179320"/>
                  <a:gd name="connsiteX2" fmla="*/ 110798 w 221622"/>
                  <a:gd name="connsiteY2" fmla="*/ 553909 h 1179320"/>
                  <a:gd name="connsiteX3" fmla="*/ 137821 w 221622"/>
                  <a:gd name="connsiteY3" fmla="*/ 661988 h 1179320"/>
                  <a:gd name="connsiteX4" fmla="*/ 164845 w 221622"/>
                  <a:gd name="connsiteY4" fmla="*/ 945698 h 1179320"/>
                  <a:gd name="connsiteX5" fmla="*/ 221622 w 221622"/>
                  <a:gd name="connsiteY5" fmla="*/ 1179320 h 117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622" h="1179320">
                    <a:moveTo>
                      <a:pt x="43240" y="0"/>
                    </a:moveTo>
                    <a:cubicBezTo>
                      <a:pt x="17342" y="122715"/>
                      <a:pt x="-8555" y="245431"/>
                      <a:pt x="2705" y="337749"/>
                    </a:cubicBezTo>
                    <a:cubicBezTo>
                      <a:pt x="13965" y="430067"/>
                      <a:pt x="88279" y="499869"/>
                      <a:pt x="110798" y="553909"/>
                    </a:cubicBezTo>
                    <a:cubicBezTo>
                      <a:pt x="133317" y="607949"/>
                      <a:pt x="128813" y="596690"/>
                      <a:pt x="137821" y="661988"/>
                    </a:cubicBezTo>
                    <a:cubicBezTo>
                      <a:pt x="146829" y="727286"/>
                      <a:pt x="150878" y="859476"/>
                      <a:pt x="164845" y="945698"/>
                    </a:cubicBezTo>
                    <a:cubicBezTo>
                      <a:pt x="178812" y="1031920"/>
                      <a:pt x="185591" y="1114022"/>
                      <a:pt x="221622" y="1179320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 49"/>
              <p:cNvSpPr/>
              <p:nvPr/>
            </p:nvSpPr>
            <p:spPr>
              <a:xfrm>
                <a:off x="1960884" y="1741847"/>
                <a:ext cx="164453" cy="1193607"/>
              </a:xfrm>
              <a:custGeom>
                <a:avLst/>
                <a:gdLst>
                  <a:gd name="connsiteX0" fmla="*/ 364815 w 364815"/>
                  <a:gd name="connsiteY0" fmla="*/ 0 h 1269937"/>
                  <a:gd name="connsiteX1" fmla="*/ 310768 w 364815"/>
                  <a:gd name="connsiteY1" fmla="*/ 324239 h 1269937"/>
                  <a:gd name="connsiteX2" fmla="*/ 162140 w 364815"/>
                  <a:gd name="connsiteY2" fmla="*/ 526889 h 1269937"/>
                  <a:gd name="connsiteX3" fmla="*/ 162140 w 364815"/>
                  <a:gd name="connsiteY3" fmla="*/ 756558 h 1269937"/>
                  <a:gd name="connsiteX4" fmla="*/ 189163 w 364815"/>
                  <a:gd name="connsiteY4" fmla="*/ 945698 h 1269937"/>
                  <a:gd name="connsiteX5" fmla="*/ 175652 w 364815"/>
                  <a:gd name="connsiteY5" fmla="*/ 1161857 h 1269937"/>
                  <a:gd name="connsiteX6" fmla="*/ 0 w 364815"/>
                  <a:gd name="connsiteY6" fmla="*/ 1269937 h 1269937"/>
                  <a:gd name="connsiteX0" fmla="*/ 214755 w 214755"/>
                  <a:gd name="connsiteY0" fmla="*/ 0 h 1161857"/>
                  <a:gd name="connsiteX1" fmla="*/ 160708 w 214755"/>
                  <a:gd name="connsiteY1" fmla="*/ 324239 h 1161857"/>
                  <a:gd name="connsiteX2" fmla="*/ 12080 w 214755"/>
                  <a:gd name="connsiteY2" fmla="*/ 526889 h 1161857"/>
                  <a:gd name="connsiteX3" fmla="*/ 12080 w 214755"/>
                  <a:gd name="connsiteY3" fmla="*/ 756558 h 1161857"/>
                  <a:gd name="connsiteX4" fmla="*/ 39103 w 214755"/>
                  <a:gd name="connsiteY4" fmla="*/ 945698 h 1161857"/>
                  <a:gd name="connsiteX5" fmla="*/ 25592 w 214755"/>
                  <a:gd name="connsiteY5" fmla="*/ 1161857 h 116185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55" h="1193607">
                    <a:moveTo>
                      <a:pt x="214755" y="0"/>
                    </a:moveTo>
                    <a:cubicBezTo>
                      <a:pt x="204621" y="118212"/>
                      <a:pt x="194487" y="236424"/>
                      <a:pt x="160708" y="324239"/>
                    </a:cubicBezTo>
                    <a:cubicBezTo>
                      <a:pt x="126929" y="412054"/>
                      <a:pt x="36851" y="454836"/>
                      <a:pt x="12080" y="526889"/>
                    </a:cubicBezTo>
                    <a:cubicBezTo>
                      <a:pt x="-12691" y="598942"/>
                      <a:pt x="7576" y="686756"/>
                      <a:pt x="12080" y="756558"/>
                    </a:cubicBezTo>
                    <a:cubicBezTo>
                      <a:pt x="16584" y="826360"/>
                      <a:pt x="36851" y="872857"/>
                      <a:pt x="39103" y="945698"/>
                    </a:cubicBezTo>
                    <a:cubicBezTo>
                      <a:pt x="41355" y="1018539"/>
                      <a:pt x="57120" y="1116888"/>
                      <a:pt x="25593" y="1193607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1" name="Connecteur droit avec flèche 50"/>
              <p:cNvCxnSpPr/>
              <p:nvPr/>
            </p:nvCxnSpPr>
            <p:spPr bwMode="auto">
              <a:xfrm>
                <a:off x="1238203" y="2910018"/>
                <a:ext cx="40821" cy="21771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2" name="Connecteur droit avec flèche 51"/>
              <p:cNvCxnSpPr/>
              <p:nvPr/>
            </p:nvCxnSpPr>
            <p:spPr bwMode="auto">
              <a:xfrm flipH="1">
                <a:off x="1918543" y="2930882"/>
                <a:ext cx="57153" cy="21045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3" name="ZoneTexte 52"/>
              <p:cNvSpPr txBox="1"/>
              <p:nvPr/>
            </p:nvSpPr>
            <p:spPr>
              <a:xfrm>
                <a:off x="1050575" y="1144218"/>
                <a:ext cx="1128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i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Année 3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82075" y="1561117"/>
                <a:ext cx="2050492" cy="1768667"/>
              </a:xfrm>
              <a:prstGeom prst="rect">
                <a:avLst/>
              </a:prstGeom>
              <a:ln>
                <a:solidFill>
                  <a:srgbClr val="404040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5" name="Grouper 54"/>
            <p:cNvGrpSpPr/>
            <p:nvPr/>
          </p:nvGrpSpPr>
          <p:grpSpPr>
            <a:xfrm>
              <a:off x="6977194" y="2166323"/>
              <a:ext cx="2050492" cy="2185566"/>
              <a:chOff x="582075" y="1144218"/>
              <a:chExt cx="2050492" cy="2185566"/>
            </a:xfrm>
          </p:grpSpPr>
          <p:sp>
            <p:nvSpPr>
              <p:cNvPr id="56" name="Forme libre 55"/>
              <p:cNvSpPr/>
              <p:nvPr/>
            </p:nvSpPr>
            <p:spPr>
              <a:xfrm flipH="1">
                <a:off x="1683225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Forme libre 56"/>
              <p:cNvSpPr/>
              <p:nvPr/>
            </p:nvSpPr>
            <p:spPr>
              <a:xfrm>
                <a:off x="781717" y="1728829"/>
                <a:ext cx="739368" cy="990370"/>
              </a:xfrm>
              <a:custGeom>
                <a:avLst/>
                <a:gdLst>
                  <a:gd name="connsiteX0" fmla="*/ 1011520 w 1147866"/>
                  <a:gd name="connsiteY0" fmla="*/ 1179509 h 1361956"/>
                  <a:gd name="connsiteX1" fmla="*/ 1146636 w 1147866"/>
                  <a:gd name="connsiteY1" fmla="*/ 598581 h 1361956"/>
                  <a:gd name="connsiteX2" fmla="*/ 1038543 w 1147866"/>
                  <a:gd name="connsiteY2" fmla="*/ 152752 h 1361956"/>
                  <a:gd name="connsiteX3" fmla="*/ 484566 w 1147866"/>
                  <a:gd name="connsiteY3" fmla="*/ 4142 h 1361956"/>
                  <a:gd name="connsiteX4" fmla="*/ 25171 w 1147866"/>
                  <a:gd name="connsiteY4" fmla="*/ 287851 h 1361956"/>
                  <a:gd name="connsiteX5" fmla="*/ 119752 w 1147866"/>
                  <a:gd name="connsiteY5" fmla="*/ 976860 h 1361956"/>
                  <a:gd name="connsiteX6" fmla="*/ 619683 w 1147866"/>
                  <a:gd name="connsiteY6" fmla="*/ 1355139 h 1361956"/>
                  <a:gd name="connsiteX7" fmla="*/ 1011520 w 1147866"/>
                  <a:gd name="connsiteY7" fmla="*/ 1179509 h 136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866" h="1361956">
                    <a:moveTo>
                      <a:pt x="1011520" y="1179509"/>
                    </a:moveTo>
                    <a:cubicBezTo>
                      <a:pt x="1099346" y="1053416"/>
                      <a:pt x="1142132" y="769707"/>
                      <a:pt x="1146636" y="598581"/>
                    </a:cubicBezTo>
                    <a:cubicBezTo>
                      <a:pt x="1151140" y="427455"/>
                      <a:pt x="1148888" y="251825"/>
                      <a:pt x="1038543" y="152752"/>
                    </a:cubicBezTo>
                    <a:cubicBezTo>
                      <a:pt x="928198" y="53679"/>
                      <a:pt x="653461" y="-18374"/>
                      <a:pt x="484566" y="4142"/>
                    </a:cubicBezTo>
                    <a:cubicBezTo>
                      <a:pt x="315671" y="26658"/>
                      <a:pt x="85973" y="125731"/>
                      <a:pt x="25171" y="287851"/>
                    </a:cubicBezTo>
                    <a:cubicBezTo>
                      <a:pt x="-35631" y="449971"/>
                      <a:pt x="20667" y="798979"/>
                      <a:pt x="119752" y="976860"/>
                    </a:cubicBezTo>
                    <a:cubicBezTo>
                      <a:pt x="218837" y="1154741"/>
                      <a:pt x="471055" y="1323616"/>
                      <a:pt x="619683" y="1355139"/>
                    </a:cubicBezTo>
                    <a:cubicBezTo>
                      <a:pt x="768311" y="1386662"/>
                      <a:pt x="923694" y="1305602"/>
                      <a:pt x="1011520" y="1179509"/>
                    </a:cubicBezTo>
                    <a:close/>
                  </a:path>
                </a:pathLst>
              </a:custGeom>
              <a:pattFill prst="wdUp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Forme libre 57"/>
              <p:cNvSpPr/>
              <p:nvPr/>
            </p:nvSpPr>
            <p:spPr>
              <a:xfrm>
                <a:off x="1086868" y="1732775"/>
                <a:ext cx="153974" cy="1179320"/>
              </a:xfrm>
              <a:custGeom>
                <a:avLst/>
                <a:gdLst>
                  <a:gd name="connsiteX0" fmla="*/ 43240 w 381031"/>
                  <a:gd name="connsiteY0" fmla="*/ 0 h 1337487"/>
                  <a:gd name="connsiteX1" fmla="*/ 2705 w 381031"/>
                  <a:gd name="connsiteY1" fmla="*/ 337749 h 1337487"/>
                  <a:gd name="connsiteX2" fmla="*/ 110798 w 381031"/>
                  <a:gd name="connsiteY2" fmla="*/ 553909 h 1337487"/>
                  <a:gd name="connsiteX3" fmla="*/ 137821 w 381031"/>
                  <a:gd name="connsiteY3" fmla="*/ 661988 h 1337487"/>
                  <a:gd name="connsiteX4" fmla="*/ 164845 w 381031"/>
                  <a:gd name="connsiteY4" fmla="*/ 945698 h 1337487"/>
                  <a:gd name="connsiteX5" fmla="*/ 299961 w 381031"/>
                  <a:gd name="connsiteY5" fmla="*/ 1256427 h 1337487"/>
                  <a:gd name="connsiteX6" fmla="*/ 381031 w 381031"/>
                  <a:gd name="connsiteY6" fmla="*/ 1337487 h 1337487"/>
                  <a:gd name="connsiteX0" fmla="*/ 43240 w 299961"/>
                  <a:gd name="connsiteY0" fmla="*/ 0 h 1256427"/>
                  <a:gd name="connsiteX1" fmla="*/ 2705 w 299961"/>
                  <a:gd name="connsiteY1" fmla="*/ 337749 h 1256427"/>
                  <a:gd name="connsiteX2" fmla="*/ 110798 w 299961"/>
                  <a:gd name="connsiteY2" fmla="*/ 553909 h 1256427"/>
                  <a:gd name="connsiteX3" fmla="*/ 137821 w 299961"/>
                  <a:gd name="connsiteY3" fmla="*/ 661988 h 1256427"/>
                  <a:gd name="connsiteX4" fmla="*/ 164845 w 299961"/>
                  <a:gd name="connsiteY4" fmla="*/ 945698 h 1256427"/>
                  <a:gd name="connsiteX5" fmla="*/ 299961 w 299961"/>
                  <a:gd name="connsiteY5" fmla="*/ 1256427 h 1256427"/>
                  <a:gd name="connsiteX0" fmla="*/ 43240 w 221622"/>
                  <a:gd name="connsiteY0" fmla="*/ 0 h 1179320"/>
                  <a:gd name="connsiteX1" fmla="*/ 2705 w 221622"/>
                  <a:gd name="connsiteY1" fmla="*/ 337749 h 1179320"/>
                  <a:gd name="connsiteX2" fmla="*/ 110798 w 221622"/>
                  <a:gd name="connsiteY2" fmla="*/ 553909 h 1179320"/>
                  <a:gd name="connsiteX3" fmla="*/ 137821 w 221622"/>
                  <a:gd name="connsiteY3" fmla="*/ 661988 h 1179320"/>
                  <a:gd name="connsiteX4" fmla="*/ 164845 w 221622"/>
                  <a:gd name="connsiteY4" fmla="*/ 945698 h 1179320"/>
                  <a:gd name="connsiteX5" fmla="*/ 221622 w 221622"/>
                  <a:gd name="connsiteY5" fmla="*/ 1179320 h 117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622" h="1179320">
                    <a:moveTo>
                      <a:pt x="43240" y="0"/>
                    </a:moveTo>
                    <a:cubicBezTo>
                      <a:pt x="17342" y="122715"/>
                      <a:pt x="-8555" y="245431"/>
                      <a:pt x="2705" y="337749"/>
                    </a:cubicBezTo>
                    <a:cubicBezTo>
                      <a:pt x="13965" y="430067"/>
                      <a:pt x="88279" y="499869"/>
                      <a:pt x="110798" y="553909"/>
                    </a:cubicBezTo>
                    <a:cubicBezTo>
                      <a:pt x="133317" y="607949"/>
                      <a:pt x="128813" y="596690"/>
                      <a:pt x="137821" y="661988"/>
                    </a:cubicBezTo>
                    <a:cubicBezTo>
                      <a:pt x="146829" y="727286"/>
                      <a:pt x="150878" y="859476"/>
                      <a:pt x="164845" y="945698"/>
                    </a:cubicBezTo>
                    <a:cubicBezTo>
                      <a:pt x="178812" y="1031920"/>
                      <a:pt x="185591" y="1114022"/>
                      <a:pt x="221622" y="1179320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Forme libre 58"/>
              <p:cNvSpPr/>
              <p:nvPr/>
            </p:nvSpPr>
            <p:spPr>
              <a:xfrm>
                <a:off x="1960884" y="1741847"/>
                <a:ext cx="164453" cy="1193607"/>
              </a:xfrm>
              <a:custGeom>
                <a:avLst/>
                <a:gdLst>
                  <a:gd name="connsiteX0" fmla="*/ 364815 w 364815"/>
                  <a:gd name="connsiteY0" fmla="*/ 0 h 1269937"/>
                  <a:gd name="connsiteX1" fmla="*/ 310768 w 364815"/>
                  <a:gd name="connsiteY1" fmla="*/ 324239 h 1269937"/>
                  <a:gd name="connsiteX2" fmla="*/ 162140 w 364815"/>
                  <a:gd name="connsiteY2" fmla="*/ 526889 h 1269937"/>
                  <a:gd name="connsiteX3" fmla="*/ 162140 w 364815"/>
                  <a:gd name="connsiteY3" fmla="*/ 756558 h 1269937"/>
                  <a:gd name="connsiteX4" fmla="*/ 189163 w 364815"/>
                  <a:gd name="connsiteY4" fmla="*/ 945698 h 1269937"/>
                  <a:gd name="connsiteX5" fmla="*/ 175652 w 364815"/>
                  <a:gd name="connsiteY5" fmla="*/ 1161857 h 1269937"/>
                  <a:gd name="connsiteX6" fmla="*/ 0 w 364815"/>
                  <a:gd name="connsiteY6" fmla="*/ 1269937 h 1269937"/>
                  <a:gd name="connsiteX0" fmla="*/ 214755 w 214755"/>
                  <a:gd name="connsiteY0" fmla="*/ 0 h 1161857"/>
                  <a:gd name="connsiteX1" fmla="*/ 160708 w 214755"/>
                  <a:gd name="connsiteY1" fmla="*/ 324239 h 1161857"/>
                  <a:gd name="connsiteX2" fmla="*/ 12080 w 214755"/>
                  <a:gd name="connsiteY2" fmla="*/ 526889 h 1161857"/>
                  <a:gd name="connsiteX3" fmla="*/ 12080 w 214755"/>
                  <a:gd name="connsiteY3" fmla="*/ 756558 h 1161857"/>
                  <a:gd name="connsiteX4" fmla="*/ 39103 w 214755"/>
                  <a:gd name="connsiteY4" fmla="*/ 945698 h 1161857"/>
                  <a:gd name="connsiteX5" fmla="*/ 25592 w 214755"/>
                  <a:gd name="connsiteY5" fmla="*/ 1161857 h 116185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  <a:gd name="connsiteX0" fmla="*/ 214755 w 214755"/>
                  <a:gd name="connsiteY0" fmla="*/ 0 h 1193607"/>
                  <a:gd name="connsiteX1" fmla="*/ 160708 w 214755"/>
                  <a:gd name="connsiteY1" fmla="*/ 324239 h 1193607"/>
                  <a:gd name="connsiteX2" fmla="*/ 12080 w 214755"/>
                  <a:gd name="connsiteY2" fmla="*/ 526889 h 1193607"/>
                  <a:gd name="connsiteX3" fmla="*/ 12080 w 214755"/>
                  <a:gd name="connsiteY3" fmla="*/ 756558 h 1193607"/>
                  <a:gd name="connsiteX4" fmla="*/ 39103 w 214755"/>
                  <a:gd name="connsiteY4" fmla="*/ 945698 h 1193607"/>
                  <a:gd name="connsiteX5" fmla="*/ 25593 w 214755"/>
                  <a:gd name="connsiteY5" fmla="*/ 1193607 h 119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55" h="1193607">
                    <a:moveTo>
                      <a:pt x="214755" y="0"/>
                    </a:moveTo>
                    <a:cubicBezTo>
                      <a:pt x="204621" y="118212"/>
                      <a:pt x="194487" y="236424"/>
                      <a:pt x="160708" y="324239"/>
                    </a:cubicBezTo>
                    <a:cubicBezTo>
                      <a:pt x="126929" y="412054"/>
                      <a:pt x="36851" y="454836"/>
                      <a:pt x="12080" y="526889"/>
                    </a:cubicBezTo>
                    <a:cubicBezTo>
                      <a:pt x="-12691" y="598942"/>
                      <a:pt x="7576" y="686756"/>
                      <a:pt x="12080" y="756558"/>
                    </a:cubicBezTo>
                    <a:cubicBezTo>
                      <a:pt x="16584" y="826360"/>
                      <a:pt x="36851" y="872857"/>
                      <a:pt x="39103" y="945698"/>
                    </a:cubicBezTo>
                    <a:cubicBezTo>
                      <a:pt x="41355" y="1018539"/>
                      <a:pt x="57120" y="1116888"/>
                      <a:pt x="25593" y="1193607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0" name="Connecteur droit avec flèche 59"/>
              <p:cNvCxnSpPr/>
              <p:nvPr/>
            </p:nvCxnSpPr>
            <p:spPr bwMode="auto">
              <a:xfrm>
                <a:off x="1238203" y="2910018"/>
                <a:ext cx="40821" cy="21771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61" name="Connecteur droit avec flèche 60"/>
              <p:cNvCxnSpPr/>
              <p:nvPr/>
            </p:nvCxnSpPr>
            <p:spPr bwMode="auto">
              <a:xfrm flipH="1">
                <a:off x="1918543" y="2930882"/>
                <a:ext cx="57153" cy="21045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2" name="ZoneTexte 61"/>
              <p:cNvSpPr txBox="1"/>
              <p:nvPr/>
            </p:nvSpPr>
            <p:spPr>
              <a:xfrm>
                <a:off x="1050575" y="1144218"/>
                <a:ext cx="1128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i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Année 4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82075" y="1561117"/>
                <a:ext cx="2050492" cy="1768667"/>
              </a:xfrm>
              <a:prstGeom prst="rect">
                <a:avLst/>
              </a:prstGeom>
              <a:ln>
                <a:solidFill>
                  <a:srgbClr val="404040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sp>
          <p:nvSpPr>
            <p:cNvPr id="67" name="ZoneTexte 66"/>
            <p:cNvSpPr txBox="1"/>
            <p:nvPr/>
          </p:nvSpPr>
          <p:spPr>
            <a:xfrm>
              <a:off x="865632" y="4096512"/>
              <a:ext cx="1091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10        20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084576" y="4120897"/>
              <a:ext cx="1109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15       20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5218176" y="4120896"/>
              <a:ext cx="12747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10         25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7522464" y="4096512"/>
              <a:ext cx="8803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i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20      15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CRITÈRES DE SÉLECTION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99974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ZoneTexte 32"/>
          <p:cNvSpPr txBox="1"/>
          <p:nvPr/>
        </p:nvSpPr>
        <p:spPr>
          <a:xfrm>
            <a:off x="2579651" y="1348637"/>
            <a:ext cx="6468969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i="0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CRITÈRES DE CHOIX DES SITES</a:t>
            </a: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fr-FR" sz="20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Accessibilité</a:t>
            </a: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des bassins « témoins » et « traités »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fr-FR" sz="20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Dimension</a:t>
            </a: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des bassins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fr-FR" sz="20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Calendrier</a:t>
            </a: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du plan quinquennal de récolte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fr-FR" sz="20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Types de récoltes </a:t>
            </a: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prévues (représentativité)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fr-FR" sz="20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Similarité</a:t>
            </a: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: topographie, sol, végétation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fr-FR" sz="2000" b="1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Écoulement</a:t>
            </a:r>
            <a:r>
              <a:rPr lang="fr-FR" sz="2000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permanent des cours d’eau</a:t>
            </a:r>
            <a:endParaRPr lang="fr-FR" sz="2000" i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302336" y="1474206"/>
            <a:ext cx="2050492" cy="1768667"/>
            <a:chOff x="582075" y="1561117"/>
            <a:chExt cx="2050492" cy="1768667"/>
          </a:xfrm>
        </p:grpSpPr>
        <p:sp>
          <p:nvSpPr>
            <p:cNvPr id="22" name="Forme libre 21"/>
            <p:cNvSpPr/>
            <p:nvPr/>
          </p:nvSpPr>
          <p:spPr>
            <a:xfrm flipH="1">
              <a:off x="1683225" y="1728829"/>
              <a:ext cx="739368" cy="990370"/>
            </a:xfrm>
            <a:custGeom>
              <a:avLst/>
              <a:gdLst>
                <a:gd name="connsiteX0" fmla="*/ 1011520 w 1147866"/>
                <a:gd name="connsiteY0" fmla="*/ 1179509 h 1361956"/>
                <a:gd name="connsiteX1" fmla="*/ 1146636 w 1147866"/>
                <a:gd name="connsiteY1" fmla="*/ 598581 h 1361956"/>
                <a:gd name="connsiteX2" fmla="*/ 1038543 w 1147866"/>
                <a:gd name="connsiteY2" fmla="*/ 152752 h 1361956"/>
                <a:gd name="connsiteX3" fmla="*/ 484566 w 1147866"/>
                <a:gd name="connsiteY3" fmla="*/ 4142 h 1361956"/>
                <a:gd name="connsiteX4" fmla="*/ 25171 w 1147866"/>
                <a:gd name="connsiteY4" fmla="*/ 287851 h 1361956"/>
                <a:gd name="connsiteX5" fmla="*/ 119752 w 1147866"/>
                <a:gd name="connsiteY5" fmla="*/ 976860 h 1361956"/>
                <a:gd name="connsiteX6" fmla="*/ 619683 w 1147866"/>
                <a:gd name="connsiteY6" fmla="*/ 1355139 h 1361956"/>
                <a:gd name="connsiteX7" fmla="*/ 1011520 w 1147866"/>
                <a:gd name="connsiteY7" fmla="*/ 1179509 h 136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866" h="1361956">
                  <a:moveTo>
                    <a:pt x="1011520" y="1179509"/>
                  </a:moveTo>
                  <a:cubicBezTo>
                    <a:pt x="1099346" y="1053416"/>
                    <a:pt x="1142132" y="769707"/>
                    <a:pt x="1146636" y="598581"/>
                  </a:cubicBezTo>
                  <a:cubicBezTo>
                    <a:pt x="1151140" y="427455"/>
                    <a:pt x="1148888" y="251825"/>
                    <a:pt x="1038543" y="152752"/>
                  </a:cubicBezTo>
                  <a:cubicBezTo>
                    <a:pt x="928198" y="53679"/>
                    <a:pt x="653461" y="-18374"/>
                    <a:pt x="484566" y="4142"/>
                  </a:cubicBezTo>
                  <a:cubicBezTo>
                    <a:pt x="315671" y="26658"/>
                    <a:pt x="85973" y="125731"/>
                    <a:pt x="25171" y="287851"/>
                  </a:cubicBezTo>
                  <a:cubicBezTo>
                    <a:pt x="-35631" y="449971"/>
                    <a:pt x="20667" y="798979"/>
                    <a:pt x="119752" y="976860"/>
                  </a:cubicBezTo>
                  <a:cubicBezTo>
                    <a:pt x="218837" y="1154741"/>
                    <a:pt x="471055" y="1323616"/>
                    <a:pt x="619683" y="1355139"/>
                  </a:cubicBezTo>
                  <a:cubicBezTo>
                    <a:pt x="768311" y="1386662"/>
                    <a:pt x="923694" y="1305602"/>
                    <a:pt x="1011520" y="117950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781717" y="1728829"/>
              <a:ext cx="739368" cy="990370"/>
            </a:xfrm>
            <a:custGeom>
              <a:avLst/>
              <a:gdLst>
                <a:gd name="connsiteX0" fmla="*/ 1011520 w 1147866"/>
                <a:gd name="connsiteY0" fmla="*/ 1179509 h 1361956"/>
                <a:gd name="connsiteX1" fmla="*/ 1146636 w 1147866"/>
                <a:gd name="connsiteY1" fmla="*/ 598581 h 1361956"/>
                <a:gd name="connsiteX2" fmla="*/ 1038543 w 1147866"/>
                <a:gd name="connsiteY2" fmla="*/ 152752 h 1361956"/>
                <a:gd name="connsiteX3" fmla="*/ 484566 w 1147866"/>
                <a:gd name="connsiteY3" fmla="*/ 4142 h 1361956"/>
                <a:gd name="connsiteX4" fmla="*/ 25171 w 1147866"/>
                <a:gd name="connsiteY4" fmla="*/ 287851 h 1361956"/>
                <a:gd name="connsiteX5" fmla="*/ 119752 w 1147866"/>
                <a:gd name="connsiteY5" fmla="*/ 976860 h 1361956"/>
                <a:gd name="connsiteX6" fmla="*/ 619683 w 1147866"/>
                <a:gd name="connsiteY6" fmla="*/ 1355139 h 1361956"/>
                <a:gd name="connsiteX7" fmla="*/ 1011520 w 1147866"/>
                <a:gd name="connsiteY7" fmla="*/ 1179509 h 136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866" h="1361956">
                  <a:moveTo>
                    <a:pt x="1011520" y="1179509"/>
                  </a:moveTo>
                  <a:cubicBezTo>
                    <a:pt x="1099346" y="1053416"/>
                    <a:pt x="1142132" y="769707"/>
                    <a:pt x="1146636" y="598581"/>
                  </a:cubicBezTo>
                  <a:cubicBezTo>
                    <a:pt x="1151140" y="427455"/>
                    <a:pt x="1148888" y="251825"/>
                    <a:pt x="1038543" y="152752"/>
                  </a:cubicBezTo>
                  <a:cubicBezTo>
                    <a:pt x="928198" y="53679"/>
                    <a:pt x="653461" y="-18374"/>
                    <a:pt x="484566" y="4142"/>
                  </a:cubicBezTo>
                  <a:cubicBezTo>
                    <a:pt x="315671" y="26658"/>
                    <a:pt x="85973" y="125731"/>
                    <a:pt x="25171" y="287851"/>
                  </a:cubicBezTo>
                  <a:cubicBezTo>
                    <a:pt x="-35631" y="449971"/>
                    <a:pt x="20667" y="798979"/>
                    <a:pt x="119752" y="976860"/>
                  </a:cubicBezTo>
                  <a:cubicBezTo>
                    <a:pt x="218837" y="1154741"/>
                    <a:pt x="471055" y="1323616"/>
                    <a:pt x="619683" y="1355139"/>
                  </a:cubicBezTo>
                  <a:cubicBezTo>
                    <a:pt x="768311" y="1386662"/>
                    <a:pt x="923694" y="1305602"/>
                    <a:pt x="1011520" y="117950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1086868" y="1732775"/>
              <a:ext cx="153974" cy="1179320"/>
            </a:xfrm>
            <a:custGeom>
              <a:avLst/>
              <a:gdLst>
                <a:gd name="connsiteX0" fmla="*/ 43240 w 381031"/>
                <a:gd name="connsiteY0" fmla="*/ 0 h 1337487"/>
                <a:gd name="connsiteX1" fmla="*/ 2705 w 381031"/>
                <a:gd name="connsiteY1" fmla="*/ 337749 h 1337487"/>
                <a:gd name="connsiteX2" fmla="*/ 110798 w 381031"/>
                <a:gd name="connsiteY2" fmla="*/ 553909 h 1337487"/>
                <a:gd name="connsiteX3" fmla="*/ 137821 w 381031"/>
                <a:gd name="connsiteY3" fmla="*/ 661988 h 1337487"/>
                <a:gd name="connsiteX4" fmla="*/ 164845 w 381031"/>
                <a:gd name="connsiteY4" fmla="*/ 945698 h 1337487"/>
                <a:gd name="connsiteX5" fmla="*/ 299961 w 381031"/>
                <a:gd name="connsiteY5" fmla="*/ 1256427 h 1337487"/>
                <a:gd name="connsiteX6" fmla="*/ 381031 w 381031"/>
                <a:gd name="connsiteY6" fmla="*/ 1337487 h 1337487"/>
                <a:gd name="connsiteX0" fmla="*/ 43240 w 299961"/>
                <a:gd name="connsiteY0" fmla="*/ 0 h 1256427"/>
                <a:gd name="connsiteX1" fmla="*/ 2705 w 299961"/>
                <a:gd name="connsiteY1" fmla="*/ 337749 h 1256427"/>
                <a:gd name="connsiteX2" fmla="*/ 110798 w 299961"/>
                <a:gd name="connsiteY2" fmla="*/ 553909 h 1256427"/>
                <a:gd name="connsiteX3" fmla="*/ 137821 w 299961"/>
                <a:gd name="connsiteY3" fmla="*/ 661988 h 1256427"/>
                <a:gd name="connsiteX4" fmla="*/ 164845 w 299961"/>
                <a:gd name="connsiteY4" fmla="*/ 945698 h 1256427"/>
                <a:gd name="connsiteX5" fmla="*/ 299961 w 299961"/>
                <a:gd name="connsiteY5" fmla="*/ 1256427 h 1256427"/>
                <a:gd name="connsiteX0" fmla="*/ 43240 w 221622"/>
                <a:gd name="connsiteY0" fmla="*/ 0 h 1179320"/>
                <a:gd name="connsiteX1" fmla="*/ 2705 w 221622"/>
                <a:gd name="connsiteY1" fmla="*/ 337749 h 1179320"/>
                <a:gd name="connsiteX2" fmla="*/ 110798 w 221622"/>
                <a:gd name="connsiteY2" fmla="*/ 553909 h 1179320"/>
                <a:gd name="connsiteX3" fmla="*/ 137821 w 221622"/>
                <a:gd name="connsiteY3" fmla="*/ 661988 h 1179320"/>
                <a:gd name="connsiteX4" fmla="*/ 164845 w 221622"/>
                <a:gd name="connsiteY4" fmla="*/ 945698 h 1179320"/>
                <a:gd name="connsiteX5" fmla="*/ 221622 w 221622"/>
                <a:gd name="connsiteY5" fmla="*/ 1179320 h 117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622" h="1179320">
                  <a:moveTo>
                    <a:pt x="43240" y="0"/>
                  </a:moveTo>
                  <a:cubicBezTo>
                    <a:pt x="17342" y="122715"/>
                    <a:pt x="-8555" y="245431"/>
                    <a:pt x="2705" y="337749"/>
                  </a:cubicBezTo>
                  <a:cubicBezTo>
                    <a:pt x="13965" y="430067"/>
                    <a:pt x="88279" y="499869"/>
                    <a:pt x="110798" y="553909"/>
                  </a:cubicBezTo>
                  <a:cubicBezTo>
                    <a:pt x="133317" y="607949"/>
                    <a:pt x="128813" y="596690"/>
                    <a:pt x="137821" y="661988"/>
                  </a:cubicBezTo>
                  <a:cubicBezTo>
                    <a:pt x="146829" y="727286"/>
                    <a:pt x="150878" y="859476"/>
                    <a:pt x="164845" y="945698"/>
                  </a:cubicBezTo>
                  <a:cubicBezTo>
                    <a:pt x="178812" y="1031920"/>
                    <a:pt x="185591" y="1114022"/>
                    <a:pt x="221622" y="1179320"/>
                  </a:cubicBezTo>
                </a:path>
              </a:pathLst>
            </a:cu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1960884" y="1741847"/>
              <a:ext cx="164453" cy="1193607"/>
            </a:xfrm>
            <a:custGeom>
              <a:avLst/>
              <a:gdLst>
                <a:gd name="connsiteX0" fmla="*/ 364815 w 364815"/>
                <a:gd name="connsiteY0" fmla="*/ 0 h 1269937"/>
                <a:gd name="connsiteX1" fmla="*/ 310768 w 364815"/>
                <a:gd name="connsiteY1" fmla="*/ 324239 h 1269937"/>
                <a:gd name="connsiteX2" fmla="*/ 162140 w 364815"/>
                <a:gd name="connsiteY2" fmla="*/ 526889 h 1269937"/>
                <a:gd name="connsiteX3" fmla="*/ 162140 w 364815"/>
                <a:gd name="connsiteY3" fmla="*/ 756558 h 1269937"/>
                <a:gd name="connsiteX4" fmla="*/ 189163 w 364815"/>
                <a:gd name="connsiteY4" fmla="*/ 945698 h 1269937"/>
                <a:gd name="connsiteX5" fmla="*/ 175652 w 364815"/>
                <a:gd name="connsiteY5" fmla="*/ 1161857 h 1269937"/>
                <a:gd name="connsiteX6" fmla="*/ 0 w 364815"/>
                <a:gd name="connsiteY6" fmla="*/ 1269937 h 1269937"/>
                <a:gd name="connsiteX0" fmla="*/ 214755 w 214755"/>
                <a:gd name="connsiteY0" fmla="*/ 0 h 1161857"/>
                <a:gd name="connsiteX1" fmla="*/ 160708 w 214755"/>
                <a:gd name="connsiteY1" fmla="*/ 324239 h 1161857"/>
                <a:gd name="connsiteX2" fmla="*/ 12080 w 214755"/>
                <a:gd name="connsiteY2" fmla="*/ 526889 h 1161857"/>
                <a:gd name="connsiteX3" fmla="*/ 12080 w 214755"/>
                <a:gd name="connsiteY3" fmla="*/ 756558 h 1161857"/>
                <a:gd name="connsiteX4" fmla="*/ 39103 w 214755"/>
                <a:gd name="connsiteY4" fmla="*/ 945698 h 1161857"/>
                <a:gd name="connsiteX5" fmla="*/ 25592 w 214755"/>
                <a:gd name="connsiteY5" fmla="*/ 1161857 h 1161857"/>
                <a:gd name="connsiteX0" fmla="*/ 214755 w 214755"/>
                <a:gd name="connsiteY0" fmla="*/ 0 h 1193607"/>
                <a:gd name="connsiteX1" fmla="*/ 160708 w 214755"/>
                <a:gd name="connsiteY1" fmla="*/ 324239 h 1193607"/>
                <a:gd name="connsiteX2" fmla="*/ 12080 w 214755"/>
                <a:gd name="connsiteY2" fmla="*/ 526889 h 1193607"/>
                <a:gd name="connsiteX3" fmla="*/ 12080 w 214755"/>
                <a:gd name="connsiteY3" fmla="*/ 756558 h 1193607"/>
                <a:gd name="connsiteX4" fmla="*/ 39103 w 214755"/>
                <a:gd name="connsiteY4" fmla="*/ 945698 h 1193607"/>
                <a:gd name="connsiteX5" fmla="*/ 25593 w 214755"/>
                <a:gd name="connsiteY5" fmla="*/ 1193607 h 1193607"/>
                <a:gd name="connsiteX0" fmla="*/ 214755 w 214755"/>
                <a:gd name="connsiteY0" fmla="*/ 0 h 1193607"/>
                <a:gd name="connsiteX1" fmla="*/ 160708 w 214755"/>
                <a:gd name="connsiteY1" fmla="*/ 324239 h 1193607"/>
                <a:gd name="connsiteX2" fmla="*/ 12080 w 214755"/>
                <a:gd name="connsiteY2" fmla="*/ 526889 h 1193607"/>
                <a:gd name="connsiteX3" fmla="*/ 12080 w 214755"/>
                <a:gd name="connsiteY3" fmla="*/ 756558 h 1193607"/>
                <a:gd name="connsiteX4" fmla="*/ 39103 w 214755"/>
                <a:gd name="connsiteY4" fmla="*/ 945698 h 1193607"/>
                <a:gd name="connsiteX5" fmla="*/ 25593 w 214755"/>
                <a:gd name="connsiteY5" fmla="*/ 1193607 h 119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755" h="1193607">
                  <a:moveTo>
                    <a:pt x="214755" y="0"/>
                  </a:moveTo>
                  <a:cubicBezTo>
                    <a:pt x="204621" y="118212"/>
                    <a:pt x="194487" y="236424"/>
                    <a:pt x="160708" y="324239"/>
                  </a:cubicBezTo>
                  <a:cubicBezTo>
                    <a:pt x="126929" y="412054"/>
                    <a:pt x="36851" y="454836"/>
                    <a:pt x="12080" y="526889"/>
                  </a:cubicBezTo>
                  <a:cubicBezTo>
                    <a:pt x="-12691" y="598942"/>
                    <a:pt x="7576" y="686756"/>
                    <a:pt x="12080" y="756558"/>
                  </a:cubicBezTo>
                  <a:cubicBezTo>
                    <a:pt x="16584" y="826360"/>
                    <a:pt x="36851" y="872857"/>
                    <a:pt x="39103" y="945698"/>
                  </a:cubicBezTo>
                  <a:cubicBezTo>
                    <a:pt x="41355" y="1018539"/>
                    <a:pt x="57120" y="1116888"/>
                    <a:pt x="25593" y="1193607"/>
                  </a:cubicBezTo>
                </a:path>
              </a:pathLst>
            </a:cu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/>
            <p:cNvCxnSpPr/>
            <p:nvPr/>
          </p:nvCxnSpPr>
          <p:spPr bwMode="auto">
            <a:xfrm>
              <a:off x="1238203" y="2910018"/>
              <a:ext cx="40821" cy="21771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Connecteur droit avec flèche 36"/>
            <p:cNvCxnSpPr/>
            <p:nvPr/>
          </p:nvCxnSpPr>
          <p:spPr bwMode="auto">
            <a:xfrm flipH="1">
              <a:off x="1918543" y="2930882"/>
              <a:ext cx="57153" cy="21045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9" name="Rectangle 38"/>
            <p:cNvSpPr/>
            <p:nvPr/>
          </p:nvSpPr>
          <p:spPr>
            <a:xfrm>
              <a:off x="582075" y="1561117"/>
              <a:ext cx="2050492" cy="1768667"/>
            </a:xfrm>
            <a:prstGeom prst="rect">
              <a:avLst/>
            </a:prstGeom>
            <a:ln>
              <a:solidFill>
                <a:srgbClr val="40404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84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SÉLECTION DES SITES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50708"/>
              </p:ext>
            </p:extLst>
          </p:nvPr>
        </p:nvGraphicFramePr>
        <p:xfrm>
          <a:off x="-2" y="663364"/>
          <a:ext cx="92900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69"/>
                <a:gridCol w="3730572"/>
                <a:gridCol w="2010805"/>
                <a:gridCol w="1828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Contexte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Approche méthodologique</a:t>
                      </a:r>
                      <a:endParaRPr lang="fr-FR" sz="16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Résultats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Synthèse</a:t>
                      </a:r>
                      <a:endParaRPr lang="fr-FR" sz="1600" b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30" y="1045930"/>
            <a:ext cx="6488327" cy="541517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852611" y="1491731"/>
            <a:ext cx="21331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i="0" u="sng" dirty="0" err="1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Ouareau</a:t>
            </a:r>
            <a:endParaRPr lang="fr-FR" i="0" dirty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  <a:p>
            <a:pPr lvl="0" algn="ctr"/>
            <a:r>
              <a:rPr lang="fr-FR" i="0" dirty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TA|</a:t>
            </a:r>
            <a:r>
              <a:rPr lang="fr-FR" i="0" dirty="0">
                <a:solidFill>
                  <a:srgbClr val="C00000"/>
                </a:solidFill>
                <a:latin typeface="Century Gothic"/>
              </a:rPr>
              <a:t>A1</a:t>
            </a:r>
          </a:p>
          <a:p>
            <a:pPr algn="ctr"/>
            <a:endParaRPr lang="fr-FR" i="0" u="sng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i="0" u="sng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Cenelle</a:t>
            </a:r>
            <a:endParaRPr lang="fr-FR" i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i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TE|</a:t>
            </a:r>
            <a:r>
              <a:rPr lang="fr-FR" i="0" dirty="0" smtClean="0">
                <a:solidFill>
                  <a:srgbClr val="C00000"/>
                </a:solidFill>
                <a:latin typeface="+mn-lt"/>
              </a:rPr>
              <a:t>E1</a:t>
            </a:r>
            <a:r>
              <a:rPr lang="fr-FR" i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|</a:t>
            </a:r>
            <a:r>
              <a:rPr lang="fr-FR" i="0" dirty="0" smtClean="0">
                <a:solidFill>
                  <a:srgbClr val="C00000"/>
                </a:solidFill>
                <a:latin typeface="+mn-lt"/>
              </a:rPr>
              <a:t>E2</a:t>
            </a:r>
          </a:p>
          <a:p>
            <a:pPr algn="ctr"/>
            <a:endParaRPr lang="fr-FR" i="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i="0" u="sng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Baribeau</a:t>
            </a:r>
            <a:endParaRPr lang="fr-FR" i="0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i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TF|</a:t>
            </a:r>
            <a:r>
              <a:rPr lang="fr-FR" i="0" dirty="0" smtClean="0">
                <a:solidFill>
                  <a:srgbClr val="C00000"/>
                </a:solidFill>
                <a:latin typeface="+mn-lt"/>
              </a:rPr>
              <a:t>F1</a:t>
            </a:r>
          </a:p>
          <a:p>
            <a:pPr algn="ctr"/>
            <a:endParaRPr lang="fr-FR" i="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i="0" u="sng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Mc Guire</a:t>
            </a:r>
            <a:endParaRPr lang="fr-FR" i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i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TG</a:t>
            </a: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|</a:t>
            </a:r>
            <a:r>
              <a:rPr lang="fr-FR" i="0" dirty="0" smtClean="0">
                <a:solidFill>
                  <a:srgbClr val="C00000"/>
                </a:solidFill>
                <a:latin typeface="+mn-lt"/>
              </a:rPr>
              <a:t>G1</a:t>
            </a:r>
            <a:r>
              <a:rPr lang="fr-FR" i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|</a:t>
            </a:r>
            <a:r>
              <a:rPr lang="fr-FR" i="0" dirty="0" smtClean="0">
                <a:solidFill>
                  <a:srgbClr val="C00000"/>
                </a:solidFill>
                <a:latin typeface="+mn-lt"/>
              </a:rPr>
              <a:t>G2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80905" y="1368368"/>
            <a:ext cx="1876585" cy="3381132"/>
          </a:xfrm>
          <a:prstGeom prst="rect">
            <a:avLst/>
          </a:prstGeom>
          <a:ln>
            <a:solidFill>
              <a:srgbClr val="40404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8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3" y="4428817"/>
            <a:ext cx="8951976" cy="21709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502" y="3914685"/>
            <a:ext cx="8901684" cy="5699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44" y="0"/>
            <a:ext cx="6968142" cy="38638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486144" y="4486656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b="1" i="0" dirty="0" smtClean="0">
                <a:solidFill>
                  <a:srgbClr val="C00000"/>
                </a:solidFill>
                <a:latin typeface="+mn-lt"/>
              </a:rPr>
              <a:t>(Dépend du </a:t>
            </a:r>
          </a:p>
          <a:p>
            <a:r>
              <a:rPr lang="fr-CA" sz="1400" b="1" i="0" dirty="0" smtClean="0">
                <a:solidFill>
                  <a:srgbClr val="C00000"/>
                </a:solidFill>
                <a:latin typeface="+mn-lt"/>
              </a:rPr>
              <a:t>Couvert)</a:t>
            </a:r>
          </a:p>
        </p:txBody>
      </p:sp>
      <p:grpSp>
        <p:nvGrpSpPr>
          <p:cNvPr id="8" name="Grouper 4"/>
          <p:cNvGrpSpPr/>
          <p:nvPr/>
        </p:nvGrpSpPr>
        <p:grpSpPr>
          <a:xfrm>
            <a:off x="5608163" y="54971"/>
            <a:ext cx="3722857" cy="1363109"/>
            <a:chOff x="5510440" y="2517078"/>
            <a:chExt cx="3769025" cy="1384300"/>
          </a:xfrm>
        </p:grpSpPr>
        <p:sp>
          <p:nvSpPr>
            <p:cNvPr id="9" name="Rectangle 8"/>
            <p:cNvSpPr/>
            <p:nvPr/>
          </p:nvSpPr>
          <p:spPr>
            <a:xfrm>
              <a:off x="5538664" y="2522361"/>
              <a:ext cx="3707998" cy="136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print"/>
            <a:srcRect l="8965"/>
            <a:stretch/>
          </p:blipFill>
          <p:spPr>
            <a:xfrm>
              <a:off x="5510440" y="2517078"/>
              <a:ext cx="3769025" cy="1384300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5714449" y="1478636"/>
            <a:ext cx="3548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/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CPE : </a:t>
            </a:r>
            <a:r>
              <a:rPr lang="fr-FR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	coupe </a:t>
            </a:r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progressive d’ensemencement</a:t>
            </a:r>
          </a:p>
          <a:p>
            <a:pPr marL="531813" indent="-531813"/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CJ : </a:t>
            </a:r>
            <a:r>
              <a:rPr lang="fr-FR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	coupe </a:t>
            </a:r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de jardinage</a:t>
            </a:r>
          </a:p>
          <a:p>
            <a:pPr marL="531813" indent="-531813"/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CPRS </a:t>
            </a:r>
            <a:r>
              <a:rPr lang="fr-FR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:	coupe </a:t>
            </a:r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avec protection de la régénération et des sols</a:t>
            </a:r>
          </a:p>
          <a:p>
            <a:pPr marL="531813" indent="-531813"/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AÉC </a:t>
            </a:r>
            <a:r>
              <a:rPr lang="fr-FR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:	aire </a:t>
            </a:r>
            <a:r>
              <a:rPr lang="fr-FR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équivalente de coupe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08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C16247-27BC-4801-91FA-C3B696F301C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56034" y="463296"/>
          <a:ext cx="869289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8"/>
                <a:gridCol w="1024128"/>
                <a:gridCol w="1121664"/>
                <a:gridCol w="4413504"/>
                <a:gridCol w="1219201"/>
              </a:tblGrid>
              <a:tr h="455224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bg1"/>
                          </a:solidFill>
                        </a:rPr>
                        <a:t>Secteur</a:t>
                      </a:r>
                      <a:endParaRPr lang="fr-CA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Bassin versant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Superficie (ha)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Type de coupe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(% AÉC)</a:t>
                      </a:r>
                      <a:endParaRPr lang="fr-CA" sz="12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52590"/>
              </p:ext>
            </p:extLst>
          </p:nvPr>
        </p:nvGraphicFramePr>
        <p:xfrm>
          <a:off x="243839" y="998784"/>
          <a:ext cx="86929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85"/>
                <a:gridCol w="1011936"/>
                <a:gridCol w="1109472"/>
                <a:gridCol w="4413504"/>
                <a:gridCol w="12192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err="1" smtClean="0">
                          <a:solidFill>
                            <a:schemeClr val="tx1"/>
                          </a:solidFill>
                        </a:rPr>
                        <a:t>McGuire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G1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29,8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Coupe avec protection de la régénération et </a:t>
                      </a:r>
                      <a:r>
                        <a:rPr lang="fr-CA" sz="1200" b="0" baseline="0" dirty="0" smtClean="0">
                          <a:solidFill>
                            <a:schemeClr val="tx1"/>
                          </a:solidFill>
                        </a:rPr>
                        <a:t>des sols</a:t>
                      </a:r>
                    </a:p>
                    <a:p>
                      <a:pPr algn="ctr"/>
                      <a:r>
                        <a:rPr lang="fr-CA" sz="1200" b="0" baseline="0" dirty="0" smtClean="0">
                          <a:solidFill>
                            <a:schemeClr val="tx1"/>
                          </a:solidFill>
                        </a:rPr>
                        <a:t>(CPRS)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tx1"/>
                          </a:solidFill>
                        </a:rPr>
                        <a:t>68,4</a:t>
                      </a:r>
                      <a:endParaRPr lang="fr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0" dirty="0" err="1" smtClean="0">
                          <a:solidFill>
                            <a:schemeClr val="tx1"/>
                          </a:solidFill>
                        </a:rPr>
                        <a:t>McGuire</a:t>
                      </a:r>
                      <a:endParaRPr lang="fr-CA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G3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0" dirty="0" smtClean="0">
                          <a:solidFill>
                            <a:schemeClr val="tx1"/>
                          </a:solidFill>
                        </a:rPr>
                        <a:t>57,1</a:t>
                      </a:r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tx1"/>
                          </a:solidFill>
                        </a:rPr>
                        <a:t>21,5</a:t>
                      </a:r>
                      <a:endParaRPr lang="fr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C:\Documents and Settings\appla\Mes documents\ANDRÉ\CONFÉRENCES\ST-DONAT 11-12 juillet 2014\Photos Monette\équipement multifonctionnell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424" y="2328672"/>
            <a:ext cx="4649256" cy="3486942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7607808" y="4596384"/>
            <a:ext cx="142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i="0" dirty="0" smtClean="0">
                <a:solidFill>
                  <a:srgbClr val="C00000"/>
                </a:solidFill>
                <a:latin typeface="+mn-lt"/>
              </a:rPr>
              <a:t>CPRS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7" y="2340864"/>
            <a:ext cx="4429171" cy="351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 par défaut">
  <a:themeElements>
    <a:clrScheme name="Exé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Été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404040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9525" cap="flat" cmpd="sng" algn="ctr">
          <a:solidFill>
            <a:schemeClr val="accent1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i="0" dirty="0" smtClean="0">
            <a:solidFill>
              <a:schemeClr val="tx2">
                <a:lumMod val="75000"/>
              </a:schemeClr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20646</TotalTime>
  <Words>1426</Words>
  <Application>Microsoft Office PowerPoint</Application>
  <PresentationFormat>Personnalisé</PresentationFormat>
  <Paragraphs>549</Paragraphs>
  <Slides>40</Slides>
  <Notes>22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Thème par défaut</vt:lpstr>
      <vt:lpstr>Présentation PowerPoint</vt:lpstr>
      <vt:lpstr>PLAN DE LA PRÉSENTATION</vt:lpstr>
      <vt:lpstr>BLOOM ALGUAL</vt:lpstr>
      <vt:lpstr>APPORT EN PHOSPHORE</vt:lpstr>
      <vt:lpstr>DÉMARCHE GÉNÉRALE</vt:lpstr>
      <vt:lpstr>CRITÈRES DE SÉLECTION</vt:lpstr>
      <vt:lpstr>SÉLECTION DES SITES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ÉCHANTILLONNAGE</vt:lpstr>
      <vt:lpstr>ÉCHANTILLONNAGE débits </vt:lpstr>
      <vt:lpstr>ANALYSES  601+271 échantillons</vt:lpstr>
      <vt:lpstr>Présentation PowerPoint</vt:lpstr>
      <vt:lpstr>RÉSULTATS Écoulement</vt:lpstr>
      <vt:lpstr>RÉSULTATS corrélations débit vs paramètres</vt:lpstr>
      <vt:lpstr>RÉSULTATS corrélations débit vs phosphore</vt:lpstr>
      <vt:lpstr>RÉSULTATS corrélations débit vs phosphore</vt:lpstr>
      <vt:lpstr>RÉSULTATS corrélations débit vs phosphore</vt:lpstr>
      <vt:lpstr>RÉSULTATS Phosphore</vt:lpstr>
      <vt:lpstr>RÉSULTATS Ptotal  référence milieu naturel</vt:lpstr>
      <vt:lpstr>RÉSULTATS Ptotal  réponses des « traités »</vt:lpstr>
      <vt:lpstr>RÉSULTATS P dissous / particulaire</vt:lpstr>
      <vt:lpstr>RÉSULTATS Pdissous réponses des « traités »</vt:lpstr>
      <vt:lpstr>RÉSULTATS flux Ptotal  réponses des « traités »</vt:lpstr>
      <vt:lpstr>RÉSULTATS mise en contexte  résultats P</vt:lpstr>
      <vt:lpstr>Présentation PowerPoint</vt:lpstr>
      <vt:lpstr>RÉSULTATS couleur apparente</vt:lpstr>
      <vt:lpstr>RÉSULTATS couleur apparente  particularités</vt:lpstr>
      <vt:lpstr>RÉSULTATS couleur apparente</vt:lpstr>
      <vt:lpstr>RÉSULTATS turbidité</vt:lpstr>
      <vt:lpstr>CONCLUSION Faits-saillants</vt:lpstr>
      <vt:lpstr>CONCLUSION Faits-saillants</vt:lpstr>
      <vt:lpstr>CONCLUSION Faits-saillants</vt:lpstr>
      <vt:lpstr>CONCLUSION GÉNÉRALE</vt:lpstr>
      <vt:lpstr>CONCLUSION GÉNÉRALE</vt:lpstr>
      <vt:lpstr>CONCLUSION GÉNÉRALE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Audio Visuel</dc:creator>
  <cp:lastModifiedBy>Réviseur 1</cp:lastModifiedBy>
  <cp:revision>3042</cp:revision>
  <cp:lastPrinted>1997-02-18T20:18:27Z</cp:lastPrinted>
  <dcterms:created xsi:type="dcterms:W3CDTF">2011-02-02T20:45:52Z</dcterms:created>
  <dcterms:modified xsi:type="dcterms:W3CDTF">2014-07-16T18:37:57Z</dcterms:modified>
</cp:coreProperties>
</file>